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6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62.xml" ContentType="application/vnd.openxmlformats-officedocument.presentationml.slide+xml"/>
  <Override PartName="/ppt/slides/slide1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4.xml" ContentType="application/vnd.openxmlformats-officedocument.presentationml.notesSlide+xml"/>
  <Override PartName="/ppt/notesSlides/notesSlide26.xml" ContentType="application/vnd.openxmlformats-officedocument.presentationml.notesSlide+xml"/>
  <Override PartName="/ppt/slideMasters/slideMaster1.xml" ContentType="application/vnd.openxmlformats-officedocument.presentationml.slideMaster+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23.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1.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28.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6.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7" r:id="rId2"/>
    <p:sldId id="293" r:id="rId3"/>
    <p:sldId id="291" r:id="rId4"/>
    <p:sldId id="292" r:id="rId5"/>
    <p:sldId id="299" r:id="rId6"/>
    <p:sldId id="389" r:id="rId7"/>
    <p:sldId id="330" r:id="rId8"/>
    <p:sldId id="331" r:id="rId9"/>
    <p:sldId id="390" r:id="rId10"/>
    <p:sldId id="300" r:id="rId11"/>
    <p:sldId id="378" r:id="rId12"/>
    <p:sldId id="376" r:id="rId13"/>
    <p:sldId id="377" r:id="rId14"/>
    <p:sldId id="301" r:id="rId15"/>
    <p:sldId id="302" r:id="rId16"/>
    <p:sldId id="374" r:id="rId17"/>
    <p:sldId id="375" r:id="rId18"/>
    <p:sldId id="313" r:id="rId19"/>
    <p:sldId id="316" r:id="rId20"/>
    <p:sldId id="317" r:id="rId21"/>
    <p:sldId id="318" r:id="rId22"/>
    <p:sldId id="319" r:id="rId23"/>
    <p:sldId id="359" r:id="rId24"/>
    <p:sldId id="409" r:id="rId25"/>
    <p:sldId id="410" r:id="rId26"/>
    <p:sldId id="411" r:id="rId27"/>
    <p:sldId id="412" r:id="rId28"/>
    <p:sldId id="413" r:id="rId29"/>
    <p:sldId id="414" r:id="rId30"/>
    <p:sldId id="416" r:id="rId31"/>
    <p:sldId id="415" r:id="rId32"/>
    <p:sldId id="360" r:id="rId33"/>
    <p:sldId id="361" r:id="rId34"/>
    <p:sldId id="352" r:id="rId35"/>
    <p:sldId id="353" r:id="rId36"/>
    <p:sldId id="354" r:id="rId37"/>
    <p:sldId id="419" r:id="rId38"/>
    <p:sldId id="391" r:id="rId39"/>
    <p:sldId id="408" r:id="rId40"/>
    <p:sldId id="425" r:id="rId41"/>
    <p:sldId id="392" r:id="rId42"/>
    <p:sldId id="417" r:id="rId43"/>
    <p:sldId id="394" r:id="rId44"/>
    <p:sldId id="395" r:id="rId45"/>
    <p:sldId id="396" r:id="rId46"/>
    <p:sldId id="325" r:id="rId47"/>
    <p:sldId id="326" r:id="rId48"/>
    <p:sldId id="380" r:id="rId49"/>
    <p:sldId id="381" r:id="rId50"/>
    <p:sldId id="382" r:id="rId51"/>
    <p:sldId id="383" r:id="rId52"/>
    <p:sldId id="384" r:id="rId53"/>
    <p:sldId id="385" r:id="rId54"/>
    <p:sldId id="386" r:id="rId55"/>
    <p:sldId id="387" r:id="rId56"/>
    <p:sldId id="388" r:id="rId57"/>
    <p:sldId id="431" r:id="rId58"/>
    <p:sldId id="432" r:id="rId59"/>
    <p:sldId id="434" r:id="rId60"/>
    <p:sldId id="435" r:id="rId61"/>
    <p:sldId id="436" r:id="rId62"/>
    <p:sldId id="437" r:id="rId63"/>
    <p:sldId id="438" r:id="rId64"/>
    <p:sldId id="439" r:id="rId65"/>
    <p:sldId id="433" r:id="rId66"/>
    <p:sldId id="440" r:id="rId67"/>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92" autoAdjust="0"/>
  </p:normalViewPr>
  <p:slideViewPr>
    <p:cSldViewPr>
      <p:cViewPr varScale="1">
        <p:scale>
          <a:sx n="67" d="100"/>
          <a:sy n="67" d="100"/>
        </p:scale>
        <p:origin x="1834"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75"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B62D67-85FF-4C75-9617-F3A43D7D72F8}" type="datetimeFigureOut">
              <a:rPr lang="tr-TR" smtClean="0"/>
              <a:t>25.02.2024</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E7B587-C838-4B17-91B7-604559B97AA1}" type="slidenum">
              <a:rPr lang="tr-TR" smtClean="0"/>
              <a:t>‹#›</a:t>
            </a:fld>
            <a:endParaRPr lang="tr-TR"/>
          </a:p>
        </p:txBody>
      </p:sp>
    </p:spTree>
    <p:extLst>
      <p:ext uri="{BB962C8B-B14F-4D97-AF65-F5344CB8AC3E}">
        <p14:creationId xmlns:p14="http://schemas.microsoft.com/office/powerpoint/2010/main" val="293351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KhronosGroup/glslang"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alain.xyz/blog/comparison-of-modern-graphics-apis#ref_russell2014" TargetMode="External"/><Relationship Id="rId5" Type="http://schemas.openxmlformats.org/officeDocument/2006/relationships/hyperlink" Target="https://github.com/microsoft/DirectXShaderCompiler" TargetMode="External"/><Relationship Id="rId4" Type="http://schemas.openxmlformats.org/officeDocument/2006/relationships/hyperlink" Target="https://github.com/microsoft/DirectXShaderCompiler/wiki/SPIR%E2%80%90V-CodeGe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5E7B587-C838-4B17-91B7-604559B97AA1}" type="slidenum">
              <a:rPr lang="tr-TR" smtClean="0"/>
              <a:t>1</a:t>
            </a:fld>
            <a:endParaRPr lang="tr-TR"/>
          </a:p>
        </p:txBody>
      </p:sp>
    </p:spTree>
    <p:extLst>
      <p:ext uri="{BB962C8B-B14F-4D97-AF65-F5344CB8AC3E}">
        <p14:creationId xmlns:p14="http://schemas.microsoft.com/office/powerpoint/2010/main" val="145279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AE6EF706-32F1-4663-BC05-4445092FFFF6}" type="slidenum">
              <a:rPr lang="en-US" altLang="tr-TR" sz="1200"/>
              <a:pPr eaLnBrk="1" hangingPunct="1"/>
              <a:t>24</a:t>
            </a:fld>
            <a:endParaRPr lang="en-US" altLang="tr-TR" sz="120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tr-TR" altLang="tr-TR" smtClean="0"/>
          </a:p>
        </p:txBody>
      </p:sp>
    </p:spTree>
    <p:extLst>
      <p:ext uri="{BB962C8B-B14F-4D97-AF65-F5344CB8AC3E}">
        <p14:creationId xmlns:p14="http://schemas.microsoft.com/office/powerpoint/2010/main" val="91147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2668273E-C074-4114-A84C-9A0E1696C487}" type="slidenum">
              <a:rPr lang="en-US" altLang="tr-TR" sz="1200"/>
              <a:pPr eaLnBrk="1" hangingPunct="1"/>
              <a:t>25</a:t>
            </a:fld>
            <a:endParaRPr lang="en-US" altLang="tr-TR" sz="1200"/>
          </a:p>
        </p:txBody>
      </p:sp>
      <p:sp>
        <p:nvSpPr>
          <p:cNvPr id="21507" name="Rectangle 2"/>
          <p:cNvSpPr>
            <a:spLocks noGrp="1" noRot="1" noChangeAspect="1" noChangeArrowheads="1"/>
          </p:cNvSpPr>
          <p:nvPr>
            <p:ph type="sldImg"/>
          </p:nvPr>
        </p:nvSpPr>
        <p:spPr>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tr-TR" altLang="tr-TR" smtClean="0"/>
          </a:p>
        </p:txBody>
      </p:sp>
    </p:spTree>
    <p:extLst>
      <p:ext uri="{BB962C8B-B14F-4D97-AF65-F5344CB8AC3E}">
        <p14:creationId xmlns:p14="http://schemas.microsoft.com/office/powerpoint/2010/main" val="2372153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C1AACFC8-2EB4-4874-A8F3-0749D5BA58F4}" type="slidenum">
              <a:rPr lang="en-US" altLang="tr-TR" sz="1200"/>
              <a:pPr eaLnBrk="1" hangingPunct="1"/>
              <a:t>26</a:t>
            </a:fld>
            <a:endParaRPr lang="en-US" altLang="tr-TR" sz="1200"/>
          </a:p>
        </p:txBody>
      </p:sp>
      <p:sp>
        <p:nvSpPr>
          <p:cNvPr id="25603" name="Rectangle 2"/>
          <p:cNvSpPr>
            <a:spLocks noGrp="1" noRot="1" noChangeAspect="1" noChangeArrowheads="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tr-TR" altLang="tr-TR" smtClean="0"/>
          </a:p>
        </p:txBody>
      </p:sp>
    </p:spTree>
    <p:extLst>
      <p:ext uri="{BB962C8B-B14F-4D97-AF65-F5344CB8AC3E}">
        <p14:creationId xmlns:p14="http://schemas.microsoft.com/office/powerpoint/2010/main" val="2728970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8D442428-2FE4-4011-B3E0-FFD6D6E69526}" type="slidenum">
              <a:rPr lang="en-US" altLang="tr-TR" sz="1200"/>
              <a:pPr eaLnBrk="1" hangingPunct="1"/>
              <a:t>27</a:t>
            </a:fld>
            <a:endParaRPr lang="en-US" altLang="tr-TR" sz="1200"/>
          </a:p>
        </p:txBody>
      </p:sp>
      <p:sp>
        <p:nvSpPr>
          <p:cNvPr id="27651" name="Rectangle 2"/>
          <p:cNvSpPr>
            <a:spLocks noGrp="1" noRot="1" noChangeAspect="1" noChangeArrowheads="1"/>
          </p:cNvSpPr>
          <p:nvPr>
            <p:ph type="sldImg"/>
          </p:nvPr>
        </p:nvSpPr>
        <p:spPr>
          <a:solidFill>
            <a:srgbClr val="FFFFFF"/>
          </a:solidFill>
          <a:ln/>
        </p:spPr>
      </p:sp>
      <p:sp>
        <p:nvSpPr>
          <p:cNvPr id="276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tr-TR" altLang="tr-TR" dirty="0" smtClean="0"/>
          </a:p>
        </p:txBody>
      </p:sp>
    </p:spTree>
    <p:extLst>
      <p:ext uri="{BB962C8B-B14F-4D97-AF65-F5344CB8AC3E}">
        <p14:creationId xmlns:p14="http://schemas.microsoft.com/office/powerpoint/2010/main" val="2430329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691C4574-9773-4593-B37C-179BB76C37EB}" type="slidenum">
              <a:rPr lang="en-US" altLang="tr-TR" sz="1200"/>
              <a:pPr eaLnBrk="1" hangingPunct="1"/>
              <a:t>28</a:t>
            </a:fld>
            <a:endParaRPr lang="en-US" altLang="tr-TR" sz="1200"/>
          </a:p>
        </p:txBody>
      </p:sp>
      <p:sp>
        <p:nvSpPr>
          <p:cNvPr id="31747" name="Rectangle 2"/>
          <p:cNvSpPr>
            <a:spLocks noGrp="1" noRot="1" noChangeAspect="1" noChangeArrowheads="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tr-TR" altLang="tr-TR" smtClean="0"/>
          </a:p>
        </p:txBody>
      </p:sp>
    </p:spTree>
    <p:extLst>
      <p:ext uri="{BB962C8B-B14F-4D97-AF65-F5344CB8AC3E}">
        <p14:creationId xmlns:p14="http://schemas.microsoft.com/office/powerpoint/2010/main" val="2011950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97295A7A-C2CF-49C4-87DC-A1CC8DD3F0B1}" type="slidenum">
              <a:rPr lang="en-US" altLang="tr-TR" sz="1200"/>
              <a:pPr eaLnBrk="1" hangingPunct="1"/>
              <a:t>29</a:t>
            </a:fld>
            <a:endParaRPr lang="en-US" altLang="tr-TR" sz="1200"/>
          </a:p>
        </p:txBody>
      </p:sp>
      <p:sp>
        <p:nvSpPr>
          <p:cNvPr id="39939" name="Rectangle 2"/>
          <p:cNvSpPr>
            <a:spLocks noGrp="1" noRot="1" noChangeAspect="1" noChangeArrowheads="1"/>
          </p:cNvSpPr>
          <p:nvPr>
            <p:ph type="sldImg"/>
          </p:nvPr>
        </p:nvSpPr>
        <p:spPr>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p:spPr>
        <p:txBody>
          <a:bodyPr/>
          <a:lstStyle/>
          <a:p>
            <a:r>
              <a:rPr lang="en-US" b="1" smtClean="0"/>
              <a:t>LCD </a:t>
            </a:r>
            <a:r>
              <a:rPr lang="en-US" b="1" dirty="0" smtClean="0"/>
              <a:t>TVs</a:t>
            </a:r>
          </a:p>
          <a:p>
            <a:r>
              <a:rPr lang="en-US" dirty="0" smtClean="0"/>
              <a:t>LCD TVs work on the mechanism of Liquid Crystal Display. The panel is made of an array of tiny, </a:t>
            </a:r>
            <a:r>
              <a:rPr lang="en-US" dirty="0" err="1" smtClean="0"/>
              <a:t>coloured</a:t>
            </a:r>
            <a:r>
              <a:rPr lang="en-US" dirty="0" smtClean="0"/>
              <a:t> liquid crystals. It works when light from behind the screen shines on these crystals and the amount of light emitted by each of them is controlled by signals. Picture is built through this method.</a:t>
            </a:r>
          </a:p>
          <a:p>
            <a:r>
              <a:rPr lang="en-US" b="1" dirty="0" smtClean="0"/>
              <a:t>LED TVs</a:t>
            </a:r>
          </a:p>
          <a:p>
            <a:r>
              <a:rPr lang="en-US" dirty="0" smtClean="0"/>
              <a:t>LED TVs work on the </a:t>
            </a:r>
            <a:r>
              <a:rPr lang="en-US" smtClean="0"/>
              <a:t>mechanism of </a:t>
            </a:r>
            <a:r>
              <a:rPr lang="en-US" dirty="0" smtClean="0"/>
              <a:t>Light Emitting Diodes. The mechanism is almost the same as other TVs but instead of lighting it up by back light (like LCDs) it is replaced by light emitting diodes as a source of light.</a:t>
            </a:r>
          </a:p>
          <a:p>
            <a:r>
              <a:rPr lang="en-US" dirty="0" smtClean="0"/>
              <a:t>LEDs commonly have 2 types</a:t>
            </a:r>
          </a:p>
          <a:p>
            <a:r>
              <a:rPr lang="en-US" dirty="0" smtClean="0"/>
              <a:t>Edge lit (LEDs lamps placed at the edges of the screen)</a:t>
            </a:r>
          </a:p>
          <a:p>
            <a:r>
              <a:rPr lang="en-US" dirty="0" smtClean="0"/>
              <a:t>Back lit (LED lamps on the back of screen)</a:t>
            </a:r>
          </a:p>
          <a:p>
            <a:pPr eaLnBrk="1" hangingPunct="1"/>
            <a:endParaRPr lang="tr-TR" altLang="tr-TR" dirty="0" smtClean="0"/>
          </a:p>
        </p:txBody>
      </p:sp>
    </p:spTree>
    <p:extLst>
      <p:ext uri="{BB962C8B-B14F-4D97-AF65-F5344CB8AC3E}">
        <p14:creationId xmlns:p14="http://schemas.microsoft.com/office/powerpoint/2010/main" val="1317097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97295A7A-C2CF-49C4-87DC-A1CC8DD3F0B1}" type="slidenum">
              <a:rPr lang="en-US" altLang="tr-TR" sz="1200"/>
              <a:pPr eaLnBrk="1" hangingPunct="1"/>
              <a:t>30</a:t>
            </a:fld>
            <a:endParaRPr lang="en-US" altLang="tr-TR" sz="1200"/>
          </a:p>
        </p:txBody>
      </p:sp>
      <p:sp>
        <p:nvSpPr>
          <p:cNvPr id="39939" name="Rectangle 2"/>
          <p:cNvSpPr>
            <a:spLocks noGrp="1" noRot="1" noChangeAspect="1" noChangeArrowheads="1"/>
          </p:cNvSpPr>
          <p:nvPr>
            <p:ph type="sldImg"/>
          </p:nvPr>
        </p:nvSpPr>
        <p:spPr>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p:spPr>
        <p:txBody>
          <a:bodyPr/>
          <a:lstStyle/>
          <a:p>
            <a:r>
              <a:rPr lang="en-US" smtClean="0"/>
              <a:t>Edge </a:t>
            </a:r>
            <a:r>
              <a:rPr lang="en-US" dirty="0" smtClean="0"/>
              <a:t>lit (LEDs lamps placed at the edges of the screen)</a:t>
            </a:r>
          </a:p>
          <a:p>
            <a:r>
              <a:rPr lang="en-US" dirty="0" smtClean="0"/>
              <a:t>Back lit (LED lamps on the back of screen)</a:t>
            </a:r>
          </a:p>
          <a:p>
            <a:pPr eaLnBrk="1" hangingPunct="1"/>
            <a:endParaRPr lang="tr-TR" altLang="tr-TR" dirty="0" smtClean="0"/>
          </a:p>
        </p:txBody>
      </p:sp>
    </p:spTree>
    <p:extLst>
      <p:ext uri="{BB962C8B-B14F-4D97-AF65-F5344CB8AC3E}">
        <p14:creationId xmlns:p14="http://schemas.microsoft.com/office/powerpoint/2010/main" val="2727683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42C7E33D-F821-44AD-B54F-923434E59F9A}" type="slidenum">
              <a:rPr lang="en-US" altLang="tr-TR" sz="1200"/>
              <a:pPr eaLnBrk="1" hangingPunct="1"/>
              <a:t>31</a:t>
            </a:fld>
            <a:endParaRPr lang="en-US" altLang="tr-TR" sz="1200"/>
          </a:p>
        </p:txBody>
      </p:sp>
      <p:sp>
        <p:nvSpPr>
          <p:cNvPr id="35843" name="Rectangle 2"/>
          <p:cNvSpPr>
            <a:spLocks noGrp="1" noRot="1" noChangeAspect="1" noChangeArrowheads="1"/>
          </p:cNvSpPr>
          <p:nvPr>
            <p:ph type="sldImg"/>
          </p:nvPr>
        </p:nvSpPr>
        <p:spPr>
          <a:solidFill>
            <a:srgbClr val="FFFFFF"/>
          </a:solidFill>
          <a:ln/>
        </p:spPr>
      </p:sp>
      <p:sp>
        <p:nvSpPr>
          <p:cNvPr id="35844" name="Rectangle 3"/>
          <p:cNvSpPr>
            <a:spLocks noGrp="1" noChangeArrowheads="1"/>
          </p:cNvSpPr>
          <p:nvPr>
            <p:ph type="body" idx="1"/>
          </p:nvPr>
        </p:nvSpPr>
        <p:spPr>
          <a:solidFill>
            <a:srgbClr val="FFFFFF"/>
          </a:solidFill>
          <a:ln>
            <a:solidFill>
              <a:srgbClr val="000000"/>
            </a:solidFill>
          </a:ln>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smtClean="0"/>
              <a:t>Plasma display works by illuminating small, coloured fluorescent lights to create an image. It has a matrix of small gas cells packed in two sheets of glass. Every cell acts as a tiny fluorescent tube that releases UV light that hits red, green and blue spots and create image.</a:t>
            </a:r>
          </a:p>
          <a:p>
            <a:pPr eaLnBrk="1" hangingPunct="1"/>
            <a:endParaRPr lang="tr-TR" altLang="tr-TR" dirty="0" smtClean="0"/>
          </a:p>
        </p:txBody>
      </p:sp>
    </p:spTree>
    <p:extLst>
      <p:ext uri="{BB962C8B-B14F-4D97-AF65-F5344CB8AC3E}">
        <p14:creationId xmlns:p14="http://schemas.microsoft.com/office/powerpoint/2010/main" val="1394311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fld id="{55E7B587-C838-4B17-91B7-604559B97AA1}" type="slidenum">
              <a:rPr lang="tr-TR" smtClean="0"/>
              <a:t>32</a:t>
            </a:fld>
            <a:endParaRPr lang="tr-TR"/>
          </a:p>
        </p:txBody>
      </p:sp>
    </p:spTree>
    <p:extLst>
      <p:ext uri="{BB962C8B-B14F-4D97-AF65-F5344CB8AC3E}">
        <p14:creationId xmlns:p14="http://schemas.microsoft.com/office/powerpoint/2010/main" val="1716792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A5260FE6-2419-45FA-B0CF-E5FCAF86F696}" type="slidenum">
              <a:rPr lang="en-US" altLang="tr-TR" sz="1200"/>
              <a:pPr eaLnBrk="1" hangingPunct="1"/>
              <a:t>34</a:t>
            </a:fld>
            <a:endParaRPr lang="en-US" altLang="tr-TR" sz="1200"/>
          </a:p>
        </p:txBody>
      </p:sp>
      <p:sp>
        <p:nvSpPr>
          <p:cNvPr id="48131" name="Rectangle 2"/>
          <p:cNvSpPr>
            <a:spLocks noGrp="1" noRot="1" noChangeAspect="1" noChangeArrowheads="1"/>
          </p:cNvSpPr>
          <p:nvPr>
            <p:ph type="sldImg"/>
          </p:nvPr>
        </p:nvSpPr>
        <p:spPr>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tr-TR" altLang="tr-T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5E7B587-C838-4B17-91B7-604559B97AA1}" type="slidenum">
              <a:rPr lang="tr-TR" smtClean="0"/>
              <a:t>2</a:t>
            </a:fld>
            <a:endParaRPr lang="tr-TR"/>
          </a:p>
        </p:txBody>
      </p:sp>
    </p:spTree>
    <p:extLst>
      <p:ext uri="{BB962C8B-B14F-4D97-AF65-F5344CB8AC3E}">
        <p14:creationId xmlns:p14="http://schemas.microsoft.com/office/powerpoint/2010/main" val="1930306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164EF1F9-40DD-4BCD-9593-0BA96952DE98}" type="slidenum">
              <a:rPr lang="en-US" altLang="tr-TR" sz="1200"/>
              <a:pPr eaLnBrk="1" hangingPunct="1"/>
              <a:t>35</a:t>
            </a:fld>
            <a:endParaRPr lang="en-US" altLang="tr-TR" sz="1200"/>
          </a:p>
        </p:txBody>
      </p:sp>
      <p:sp>
        <p:nvSpPr>
          <p:cNvPr id="54275" name="Rectangle 2"/>
          <p:cNvSpPr>
            <a:spLocks noGrp="1" noRot="1" noChangeAspect="1" noChangeArrowheads="1"/>
          </p:cNvSpPr>
          <p:nvPr>
            <p:ph type="sldImg"/>
          </p:nvPr>
        </p:nvSpPr>
        <p:spPr>
          <a:solidFill>
            <a:srgbClr val="FFFFFF"/>
          </a:solidFill>
          <a:ln/>
        </p:spPr>
      </p:sp>
      <p:sp>
        <p:nvSpPr>
          <p:cNvPr id="542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tr-TR" altLang="tr-TR"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57D52461-1E9E-468A-A140-322073B1699E}" type="slidenum">
              <a:rPr lang="en-US" altLang="tr-TR" sz="1200"/>
              <a:pPr eaLnBrk="1" hangingPunct="1"/>
              <a:t>36</a:t>
            </a:fld>
            <a:endParaRPr lang="en-US" altLang="tr-TR" sz="1200"/>
          </a:p>
        </p:txBody>
      </p:sp>
      <p:sp>
        <p:nvSpPr>
          <p:cNvPr id="52227" name="Rectangle 2"/>
          <p:cNvSpPr>
            <a:spLocks noGrp="1" noRot="1" noChangeAspect="1" noChangeArrowheads="1"/>
          </p:cNvSpPr>
          <p:nvPr>
            <p:ph type="sldImg"/>
          </p:nvPr>
        </p:nvSpPr>
        <p:spPr>
          <a:solidFill>
            <a:srgbClr val="FFFFFF"/>
          </a:solidFill>
          <a:ln/>
        </p:spPr>
      </p:sp>
      <p:sp>
        <p:nvSpPr>
          <p:cNvPr id="522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tr-TR" altLang="tr-TR"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smtClean="0">
                <a:solidFill>
                  <a:schemeClr val="tx1"/>
                </a:solidFill>
                <a:effectLst/>
                <a:latin typeface="+mn-lt"/>
                <a:ea typeface="+mn-ea"/>
                <a:cs typeface="+mn-cs"/>
              </a:rPr>
              <a:t>Pci e: peripheral component interconnect express</a:t>
            </a:r>
            <a:endParaRPr lang="tr-TR" dirty="0"/>
          </a:p>
        </p:txBody>
      </p:sp>
      <p:sp>
        <p:nvSpPr>
          <p:cNvPr id="4" name="Slayt Numarası Yer Tutucusu 3"/>
          <p:cNvSpPr>
            <a:spLocks noGrp="1"/>
          </p:cNvSpPr>
          <p:nvPr>
            <p:ph type="sldNum" sz="quarter" idx="10"/>
          </p:nvPr>
        </p:nvSpPr>
        <p:spPr/>
        <p:txBody>
          <a:bodyPr/>
          <a:lstStyle/>
          <a:p>
            <a:fld id="{55E7B587-C838-4B17-91B7-604559B97AA1}" type="slidenum">
              <a:rPr lang="tr-TR" smtClean="0"/>
              <a:t>37</a:t>
            </a:fld>
            <a:endParaRPr lang="tr-TR"/>
          </a:p>
        </p:txBody>
      </p:sp>
    </p:spTree>
    <p:extLst>
      <p:ext uri="{BB962C8B-B14F-4D97-AF65-F5344CB8AC3E}">
        <p14:creationId xmlns:p14="http://schemas.microsoft.com/office/powerpoint/2010/main" val="32577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fontAlgn="base"/>
            <a:r>
              <a:rPr lang="en-US" sz="1200" b="0" i="0" kern="1200" smtClean="0">
                <a:solidFill>
                  <a:schemeClr val="tx1"/>
                </a:solidFill>
                <a:effectLst/>
                <a:latin typeface="+mn-lt"/>
                <a:ea typeface="+mn-ea"/>
                <a:cs typeface="+mn-cs"/>
              </a:rPr>
              <a:t>Vulkan requires that you use an external shader compiler that generates SPIR-V such as </a:t>
            </a:r>
            <a:r>
              <a:rPr lang="en-US" sz="1200" b="0" i="0" u="none" strike="noStrike" kern="1200" smtClean="0">
                <a:solidFill>
                  <a:schemeClr val="tx1"/>
                </a:solidFill>
                <a:effectLst/>
                <a:latin typeface="+mn-lt"/>
                <a:ea typeface="+mn-ea"/>
                <a:cs typeface="+mn-cs"/>
                <a:hlinkClick r:id="rId3"/>
              </a:rPr>
              <a:t>glslang</a:t>
            </a:r>
            <a:r>
              <a:rPr lang="en-US" sz="1200" b="0" i="0" kern="1200" smtClean="0">
                <a:solidFill>
                  <a:schemeClr val="tx1"/>
                </a:solidFill>
                <a:effectLst/>
                <a:latin typeface="+mn-lt"/>
                <a:ea typeface="+mn-ea"/>
                <a:cs typeface="+mn-cs"/>
              </a:rPr>
              <a:t> or the </a:t>
            </a:r>
            <a:r>
              <a:rPr lang="en-US" sz="1200" b="0" i="0" u="none" strike="noStrike" kern="1200" smtClean="0">
                <a:solidFill>
                  <a:schemeClr val="tx1"/>
                </a:solidFill>
                <a:effectLst/>
                <a:latin typeface="+mn-lt"/>
                <a:ea typeface="+mn-ea"/>
                <a:cs typeface="+mn-cs"/>
                <a:hlinkClick r:id="rId4"/>
              </a:rPr>
              <a:t>DirectX Shader Compiler</a:t>
            </a:r>
            <a:r>
              <a:rPr lang="en-US" sz="1200" b="0" i="0" kern="1200" smtClean="0">
                <a:solidFill>
                  <a:schemeClr val="tx1"/>
                </a:solidFill>
                <a:effectLst/>
                <a:latin typeface="+mn-lt"/>
                <a:ea typeface="+mn-ea"/>
                <a:cs typeface="+mn-cs"/>
              </a:rPr>
              <a:t>.</a:t>
            </a:r>
          </a:p>
          <a:p>
            <a:pPr fontAlgn="base"/>
            <a:r>
              <a:rPr lang="en-US" sz="1200" b="0" i="0" kern="1200" smtClean="0">
                <a:solidFill>
                  <a:schemeClr val="tx1"/>
                </a:solidFill>
                <a:effectLst/>
                <a:latin typeface="+mn-lt"/>
                <a:ea typeface="+mn-ea"/>
                <a:cs typeface="+mn-cs"/>
              </a:rPr>
              <a:t>For DirectX, It's recommended that you use the </a:t>
            </a:r>
            <a:r>
              <a:rPr lang="en-US" sz="1200" b="0" i="0" u="none" strike="noStrike" kern="1200" smtClean="0">
                <a:solidFill>
                  <a:schemeClr val="tx1"/>
                </a:solidFill>
                <a:effectLst/>
                <a:latin typeface="+mn-lt"/>
                <a:ea typeface="+mn-ea"/>
                <a:cs typeface="+mn-cs"/>
                <a:hlinkClick r:id="rId5"/>
              </a:rPr>
              <a:t>DirectX Shader Compiler</a:t>
            </a:r>
            <a:r>
              <a:rPr lang="en-US" sz="1200" b="0" i="0" kern="1200" smtClean="0">
                <a:solidFill>
                  <a:schemeClr val="tx1"/>
                </a:solidFill>
                <a:effectLst/>
                <a:latin typeface="+mn-lt"/>
                <a:ea typeface="+mn-ea"/>
                <a:cs typeface="+mn-cs"/>
              </a:rPr>
              <a:t> rather than the included compiler since it supports newer shader model versions and more optimizations and speed.</a:t>
            </a:r>
          </a:p>
          <a:p>
            <a:pPr fontAlgn="base"/>
            <a:r>
              <a:rPr lang="en-US" sz="1200" b="0" i="0" kern="1200" smtClean="0">
                <a:solidFill>
                  <a:schemeClr val="tx1"/>
                </a:solidFill>
                <a:effectLst/>
                <a:latin typeface="+mn-lt"/>
                <a:ea typeface="+mn-ea"/>
                <a:cs typeface="+mn-cs"/>
              </a:rPr>
              <a:t>Metal shaders can be compiled at runtime or compiled at build time with the metallib command line tool included in your MacOS path.</a:t>
            </a:r>
          </a:p>
          <a:p>
            <a:pPr fontAlgn="base"/>
            <a:r>
              <a:rPr lang="en-US" sz="1200" b="0" i="0" kern="1200" smtClean="0">
                <a:solidFill>
                  <a:schemeClr val="tx1"/>
                </a:solidFill>
                <a:effectLst/>
                <a:latin typeface="+mn-lt"/>
                <a:ea typeface="+mn-ea"/>
                <a:cs typeface="+mn-cs"/>
              </a:rPr>
              <a:t>OpenGL doesn't require an external library to compile shaders since it's included with the library, though it also supports SPIR-V as an optional alternative to GLSL with OpenGL 4.6.</a:t>
            </a:r>
          </a:p>
          <a:p>
            <a:pPr fontAlgn="base"/>
            <a:r>
              <a:rPr lang="en-US" sz="1200" b="0" i="0" kern="1200" smtClean="0">
                <a:solidFill>
                  <a:schemeClr val="tx1"/>
                </a:solidFill>
                <a:effectLst/>
                <a:latin typeface="+mn-lt"/>
                <a:ea typeface="+mn-ea"/>
                <a:cs typeface="+mn-cs"/>
              </a:rPr>
              <a:t>WebGPU shaders are plaintext strings, so there's no need to compile them, though it is a good idea to strip whitespace and minify/mangle symbols for production.</a:t>
            </a:r>
          </a:p>
          <a:p>
            <a:pPr fontAlgn="base"/>
            <a:r>
              <a:rPr lang="en-US" sz="1200" b="0" i="0" kern="1200" smtClean="0">
                <a:solidFill>
                  <a:schemeClr val="tx1"/>
                </a:solidFill>
                <a:effectLst/>
                <a:latin typeface="+mn-lt"/>
                <a:ea typeface="+mn-ea"/>
                <a:cs typeface="+mn-cs"/>
              </a:rPr>
              <a:t>Thus we'll be following the creation and use of Graphics API data structures in this order.</a:t>
            </a:r>
          </a:p>
          <a:p>
            <a:pPr fontAlgn="base"/>
            <a:endParaRPr lang="en-US" sz="1200" b="0" i="0" kern="1200" smtClean="0">
              <a:solidFill>
                <a:schemeClr val="tx1"/>
              </a:solidFill>
              <a:effectLst/>
              <a:latin typeface="+mn-lt"/>
              <a:ea typeface="+mn-ea"/>
              <a:cs typeface="+mn-cs"/>
            </a:endParaRPr>
          </a:p>
          <a:p>
            <a:pPr fontAlgn="base"/>
            <a:r>
              <a:rPr lang="en-US" sz="1200" b="0" i="0" kern="1200" smtClean="0">
                <a:solidFill>
                  <a:schemeClr val="tx1"/>
                </a:solidFill>
                <a:effectLst/>
                <a:latin typeface="+mn-lt"/>
                <a:ea typeface="+mn-ea"/>
                <a:cs typeface="+mn-cs"/>
              </a:rPr>
              <a:t>OpenGL's design originated during the early days of computer graphics and was designed as a state machine, so its interface differs greatly from modern graphics APIs. DirectX 11, while closer to modern GPU architectures than OpenGL, tries to be easy for developers by delegating tasks that Vulkan, DirectX 12, and Metal currently leave the developer responsible for to the driver. </a:t>
            </a:r>
            <a:r>
              <a:rPr lang="en-US" sz="1200" b="0" i="0" u="none" strike="noStrike" kern="1200" smtClean="0">
                <a:solidFill>
                  <a:schemeClr val="tx1"/>
                </a:solidFill>
                <a:effectLst/>
                <a:latin typeface="+mn-lt"/>
                <a:ea typeface="+mn-ea"/>
                <a:cs typeface="+mn-cs"/>
                <a:hlinkClick r:id="rId6"/>
              </a:rPr>
              <a:t>[Russell 2014]</a:t>
            </a:r>
            <a:endParaRPr lang="en-US" sz="1200" b="0" i="0" kern="1200" smtClean="0">
              <a:solidFill>
                <a:schemeClr val="tx1"/>
              </a:solidFill>
              <a:effectLst/>
              <a:latin typeface="+mn-lt"/>
              <a:ea typeface="+mn-ea"/>
              <a:cs typeface="+mn-cs"/>
            </a:endParaRPr>
          </a:p>
          <a:p>
            <a:pPr fontAlgn="base"/>
            <a:r>
              <a:rPr lang="en-US" sz="1200" b="0" i="0" kern="1200" smtClean="0">
                <a:solidFill>
                  <a:schemeClr val="tx1"/>
                </a:solidFill>
                <a:effectLst/>
                <a:latin typeface="+mn-lt"/>
                <a:ea typeface="+mn-ea"/>
                <a:cs typeface="+mn-cs"/>
              </a:rPr>
              <a:t>It is useful to be aware of the legacy of modern graphics APIs so they are mentioned where relevant.</a:t>
            </a:r>
          </a:p>
          <a:p>
            <a:endParaRPr lang="en-US"/>
          </a:p>
        </p:txBody>
      </p:sp>
      <p:sp>
        <p:nvSpPr>
          <p:cNvPr id="4" name="Slayt Numarası Yer Tutucusu 3"/>
          <p:cNvSpPr>
            <a:spLocks noGrp="1"/>
          </p:cNvSpPr>
          <p:nvPr>
            <p:ph type="sldNum" sz="quarter" idx="10"/>
          </p:nvPr>
        </p:nvSpPr>
        <p:spPr/>
        <p:txBody>
          <a:bodyPr/>
          <a:lstStyle/>
          <a:p>
            <a:fld id="{55E7B587-C838-4B17-91B7-604559B97AA1}" type="slidenum">
              <a:rPr lang="tr-TR" smtClean="0"/>
              <a:t>38</a:t>
            </a:fld>
            <a:endParaRPr lang="tr-TR"/>
          </a:p>
        </p:txBody>
      </p:sp>
    </p:spTree>
    <p:extLst>
      <p:ext uri="{BB962C8B-B14F-4D97-AF65-F5344CB8AC3E}">
        <p14:creationId xmlns:p14="http://schemas.microsoft.com/office/powerpoint/2010/main" val="679496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tr-TR" smtClean="0"/>
              <a:t>Virtual Reality Modeling Language (VRML)</a:t>
            </a:r>
          </a:p>
          <a:p>
            <a:endParaRPr lang="en-US"/>
          </a:p>
        </p:txBody>
      </p:sp>
      <p:sp>
        <p:nvSpPr>
          <p:cNvPr id="4" name="Slayt Numarası Yer Tutucusu 3"/>
          <p:cNvSpPr>
            <a:spLocks noGrp="1"/>
          </p:cNvSpPr>
          <p:nvPr>
            <p:ph type="sldNum" sz="quarter" idx="10"/>
          </p:nvPr>
        </p:nvSpPr>
        <p:spPr/>
        <p:txBody>
          <a:bodyPr/>
          <a:lstStyle/>
          <a:p>
            <a:fld id="{55E7B587-C838-4B17-91B7-604559B97AA1}" type="slidenum">
              <a:rPr lang="tr-TR" smtClean="0"/>
              <a:t>40</a:t>
            </a:fld>
            <a:endParaRPr lang="tr-TR"/>
          </a:p>
        </p:txBody>
      </p:sp>
    </p:spTree>
    <p:extLst>
      <p:ext uri="{BB962C8B-B14F-4D97-AF65-F5344CB8AC3E}">
        <p14:creationId xmlns:p14="http://schemas.microsoft.com/office/powerpoint/2010/main" val="2570952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fld id="{55E7B587-C838-4B17-91B7-604559B97AA1}" type="slidenum">
              <a:rPr lang="tr-TR" smtClean="0"/>
              <a:t>42</a:t>
            </a:fld>
            <a:endParaRPr lang="tr-TR"/>
          </a:p>
        </p:txBody>
      </p:sp>
    </p:spTree>
    <p:extLst>
      <p:ext uri="{BB962C8B-B14F-4D97-AF65-F5344CB8AC3E}">
        <p14:creationId xmlns:p14="http://schemas.microsoft.com/office/powerpoint/2010/main" val="2788837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mtClean="0"/>
              <a:t>Tesellation: kıvrımlı bir yüzeyi poligon yüzeyleriyle ifade etme, poligon ağı uydurma</a:t>
            </a:r>
          </a:p>
          <a:p>
            <a:r>
              <a:rPr lang="tr-TR" smtClean="0"/>
              <a:t>Rasterization: tarama</a:t>
            </a:r>
          </a:p>
          <a:p>
            <a:endParaRPr lang="en-US"/>
          </a:p>
        </p:txBody>
      </p:sp>
      <p:sp>
        <p:nvSpPr>
          <p:cNvPr id="4" name="Slayt Numarası Yer Tutucusu 3"/>
          <p:cNvSpPr>
            <a:spLocks noGrp="1"/>
          </p:cNvSpPr>
          <p:nvPr>
            <p:ph type="sldNum" sz="quarter" idx="10"/>
          </p:nvPr>
        </p:nvSpPr>
        <p:spPr/>
        <p:txBody>
          <a:bodyPr/>
          <a:lstStyle/>
          <a:p>
            <a:fld id="{55E7B587-C838-4B17-91B7-604559B97AA1}" type="slidenum">
              <a:rPr lang="tr-TR" smtClean="0"/>
              <a:t>45</a:t>
            </a:fld>
            <a:endParaRPr lang="tr-TR"/>
          </a:p>
        </p:txBody>
      </p:sp>
    </p:spTree>
    <p:extLst>
      <p:ext uri="{BB962C8B-B14F-4D97-AF65-F5344CB8AC3E}">
        <p14:creationId xmlns:p14="http://schemas.microsoft.com/office/powerpoint/2010/main" val="511451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u="none" strike="noStrike" kern="1200" baseline="0" smtClean="0">
                <a:solidFill>
                  <a:schemeClr val="tx1"/>
                </a:solidFill>
                <a:latin typeface="+mn-lt"/>
                <a:ea typeface="+mn-ea"/>
                <a:cs typeface="+mn-cs"/>
              </a:rPr>
              <a:t>GLFW is a library, written in C, specifically targeted at OpenGL providing the bare necessities required</a:t>
            </a:r>
          </a:p>
          <a:p>
            <a:r>
              <a:rPr lang="en-US" sz="1200" b="0" i="0" u="none" strike="noStrike" kern="1200" baseline="0" smtClean="0">
                <a:solidFill>
                  <a:schemeClr val="tx1"/>
                </a:solidFill>
                <a:latin typeface="+mn-lt"/>
                <a:ea typeface="+mn-ea"/>
                <a:cs typeface="+mn-cs"/>
              </a:rPr>
              <a:t>for rendering goodies to the screen. It allows us to create an OpenGL context, define window</a:t>
            </a:r>
          </a:p>
          <a:p>
            <a:r>
              <a:rPr lang="en-US" sz="1200" b="0" i="0" u="none" strike="noStrike" kern="1200" baseline="0" smtClean="0">
                <a:solidFill>
                  <a:schemeClr val="tx1"/>
                </a:solidFill>
                <a:latin typeface="+mn-lt"/>
                <a:ea typeface="+mn-ea"/>
                <a:cs typeface="+mn-cs"/>
              </a:rPr>
              <a:t>parameters and handle user input which is all that we need.</a:t>
            </a:r>
          </a:p>
          <a:p>
            <a:endParaRPr lang="en-US" sz="1200" b="0" i="0" u="none" strike="noStrike" kern="1200" baseline="0" smtClean="0">
              <a:solidFill>
                <a:schemeClr val="tx1"/>
              </a:solidFill>
              <a:latin typeface="+mn-lt"/>
              <a:ea typeface="+mn-ea"/>
              <a:cs typeface="+mn-cs"/>
            </a:endParaRPr>
          </a:p>
          <a:p>
            <a:r>
              <a:rPr lang="en-US" sz="1200" b="0" i="0" u="none" strike="noStrike" kern="1200" baseline="0" smtClean="0">
                <a:solidFill>
                  <a:schemeClr val="tx1"/>
                </a:solidFill>
                <a:latin typeface="+mn-lt"/>
                <a:ea typeface="+mn-ea"/>
                <a:cs typeface="+mn-cs"/>
              </a:rPr>
              <a:t>Since OpenGL is a standard/specification it is up to the driver manufacturer to implement the specification to a</a:t>
            </a:r>
          </a:p>
          <a:p>
            <a:r>
              <a:rPr lang="en-US" sz="1200" b="0" i="0" u="none" strike="noStrike" kern="1200" baseline="0" smtClean="0">
                <a:solidFill>
                  <a:schemeClr val="tx1"/>
                </a:solidFill>
                <a:latin typeface="+mn-lt"/>
                <a:ea typeface="+mn-ea"/>
                <a:cs typeface="+mn-cs"/>
              </a:rPr>
              <a:t>driver that the specific graphics card supports. Since there are many different versions of OpenGL</a:t>
            </a:r>
          </a:p>
          <a:p>
            <a:r>
              <a:rPr lang="en-US" sz="1200" b="0" i="0" u="none" strike="noStrike" kern="1200" baseline="0" smtClean="0">
                <a:solidFill>
                  <a:schemeClr val="tx1"/>
                </a:solidFill>
                <a:latin typeface="+mn-lt"/>
                <a:ea typeface="+mn-ea"/>
                <a:cs typeface="+mn-cs"/>
              </a:rPr>
              <a:t>drivers, the location of most of its functions is not known at compile-time and needs to be queried</a:t>
            </a:r>
          </a:p>
          <a:p>
            <a:r>
              <a:rPr lang="en-US" sz="1200" b="0" i="0" u="none" strike="noStrike" kern="1200" baseline="0" smtClean="0">
                <a:solidFill>
                  <a:schemeClr val="tx1"/>
                </a:solidFill>
                <a:latin typeface="+mn-lt"/>
                <a:ea typeface="+mn-ea"/>
                <a:cs typeface="+mn-cs"/>
              </a:rPr>
              <a:t>at run-time. It is then the task of the developer to retrieve the location of the functions he/she needs</a:t>
            </a:r>
          </a:p>
          <a:p>
            <a:r>
              <a:rPr lang="en-US" sz="1200" b="0" i="0" u="none" strike="noStrike" kern="1200" baseline="0" smtClean="0">
                <a:solidFill>
                  <a:schemeClr val="tx1"/>
                </a:solidFill>
                <a:latin typeface="+mn-lt"/>
                <a:ea typeface="+mn-ea"/>
                <a:cs typeface="+mn-cs"/>
              </a:rPr>
              <a:t>and store them in function pointers for later use. Retrieving those locations is OS-specific and in</a:t>
            </a:r>
          </a:p>
          <a:p>
            <a:r>
              <a:rPr lang="en-US" sz="1200" b="0" i="0" u="none" strike="noStrike" kern="1200" baseline="0" smtClean="0">
                <a:solidFill>
                  <a:schemeClr val="tx1"/>
                </a:solidFill>
                <a:latin typeface="+mn-lt"/>
                <a:ea typeface="+mn-ea"/>
                <a:cs typeface="+mn-cs"/>
              </a:rPr>
              <a:t>Windows it looks something like this:</a:t>
            </a:r>
          </a:p>
          <a:p>
            <a:r>
              <a:rPr lang="en-US" sz="1200" b="0" i="0" u="none" strike="noStrike" kern="1200" baseline="0" smtClean="0">
                <a:solidFill>
                  <a:schemeClr val="tx1"/>
                </a:solidFill>
                <a:latin typeface="+mn-lt"/>
                <a:ea typeface="+mn-ea"/>
                <a:cs typeface="+mn-cs"/>
              </a:rPr>
              <a:t>As you can see the code looks complex and it’s a cumbersome process to do this for each</a:t>
            </a:r>
          </a:p>
          <a:p>
            <a:r>
              <a:rPr lang="en-US" sz="1200" b="0" i="0" u="none" strike="noStrike" kern="1200" baseline="0" smtClean="0">
                <a:solidFill>
                  <a:schemeClr val="tx1"/>
                </a:solidFill>
                <a:latin typeface="+mn-lt"/>
                <a:ea typeface="+mn-ea"/>
                <a:cs typeface="+mn-cs"/>
              </a:rPr>
              <a:t>function you might need that is not yet declared. Thankfully, there are libraries for this purpose as</a:t>
            </a:r>
          </a:p>
          <a:p>
            <a:r>
              <a:rPr lang="en-US" sz="1200" b="0" i="0" u="none" strike="noStrike" kern="1200" baseline="0" smtClean="0">
                <a:solidFill>
                  <a:schemeClr val="tx1"/>
                </a:solidFill>
                <a:latin typeface="+mn-lt"/>
                <a:ea typeface="+mn-ea"/>
                <a:cs typeface="+mn-cs"/>
              </a:rPr>
              <a:t>well where GLEW is the most popular and up-to-date library.</a:t>
            </a:r>
            <a:endParaRPr lang="tr-TR" dirty="0"/>
          </a:p>
        </p:txBody>
      </p:sp>
      <p:sp>
        <p:nvSpPr>
          <p:cNvPr id="4" name="Slayt Numarası Yer Tutucusu 3"/>
          <p:cNvSpPr>
            <a:spLocks noGrp="1"/>
          </p:cNvSpPr>
          <p:nvPr>
            <p:ph type="sldNum" sz="quarter" idx="10"/>
          </p:nvPr>
        </p:nvSpPr>
        <p:spPr/>
        <p:txBody>
          <a:bodyPr/>
          <a:lstStyle/>
          <a:p>
            <a:fld id="{55E7B587-C838-4B17-91B7-604559B97AA1}" type="slidenum">
              <a:rPr lang="tr-TR" smtClean="0"/>
              <a:t>47</a:t>
            </a:fld>
            <a:endParaRPr lang="tr-TR"/>
          </a:p>
        </p:txBody>
      </p:sp>
    </p:spTree>
    <p:extLst>
      <p:ext uri="{BB962C8B-B14F-4D97-AF65-F5344CB8AC3E}">
        <p14:creationId xmlns:p14="http://schemas.microsoft.com/office/powerpoint/2010/main" val="2751913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fld id="{55E7B587-C838-4B17-91B7-604559B97AA1}" type="slidenum">
              <a:rPr lang="tr-TR" smtClean="0"/>
              <a:t>64</a:t>
            </a:fld>
            <a:endParaRPr lang="tr-TR"/>
          </a:p>
        </p:txBody>
      </p:sp>
    </p:spTree>
    <p:extLst>
      <p:ext uri="{BB962C8B-B14F-4D97-AF65-F5344CB8AC3E}">
        <p14:creationId xmlns:p14="http://schemas.microsoft.com/office/powerpoint/2010/main" val="2615523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37931725" indent="-37474525" eaLnBrk="0" hangingPunct="0">
              <a:defRPr sz="2400">
                <a:solidFill>
                  <a:schemeClr val="tx1"/>
                </a:solidFill>
                <a:latin typeface="Arial" charset="0"/>
                <a:cs typeface="Arial" charset="0"/>
              </a:defRPr>
            </a:lvl2pPr>
            <a:lvl3pPr eaLnBrk="0" hangingPunct="0">
              <a:defRPr sz="2400">
                <a:solidFill>
                  <a:schemeClr val="tx1"/>
                </a:solidFill>
                <a:latin typeface="Arial" charset="0"/>
                <a:cs typeface="Arial" charset="0"/>
              </a:defRPr>
            </a:lvl3pPr>
            <a:lvl4pPr eaLnBrk="0" hangingPunct="0">
              <a:defRPr sz="2400">
                <a:solidFill>
                  <a:schemeClr val="tx1"/>
                </a:solidFill>
                <a:latin typeface="Arial" charset="0"/>
                <a:cs typeface="Arial" charset="0"/>
              </a:defRPr>
            </a:lvl4pPr>
            <a:lvl5pPr eaLnBrk="0" hangingPunct="0">
              <a:defRPr sz="2400">
                <a:solidFill>
                  <a:schemeClr val="tx1"/>
                </a:solidFill>
                <a:latin typeface="Arial" charset="0"/>
                <a:cs typeface="Arial" charset="0"/>
              </a:defRPr>
            </a:lvl5pPr>
            <a:lvl6pPr marL="457200" eaLnBrk="0" fontAlgn="base" hangingPunct="0">
              <a:spcBef>
                <a:spcPct val="0"/>
              </a:spcBef>
              <a:spcAft>
                <a:spcPct val="0"/>
              </a:spcAft>
              <a:defRPr sz="2400">
                <a:solidFill>
                  <a:schemeClr val="tx1"/>
                </a:solidFill>
                <a:latin typeface="Arial" charset="0"/>
                <a:cs typeface="Arial" charset="0"/>
              </a:defRPr>
            </a:lvl6pPr>
            <a:lvl7pPr marL="914400" eaLnBrk="0" fontAlgn="base" hangingPunct="0">
              <a:spcBef>
                <a:spcPct val="0"/>
              </a:spcBef>
              <a:spcAft>
                <a:spcPct val="0"/>
              </a:spcAft>
              <a:defRPr sz="2400">
                <a:solidFill>
                  <a:schemeClr val="tx1"/>
                </a:solidFill>
                <a:latin typeface="Arial" charset="0"/>
                <a:cs typeface="Arial" charset="0"/>
              </a:defRPr>
            </a:lvl7pPr>
            <a:lvl8pPr marL="1371600" eaLnBrk="0" fontAlgn="base" hangingPunct="0">
              <a:spcBef>
                <a:spcPct val="0"/>
              </a:spcBef>
              <a:spcAft>
                <a:spcPct val="0"/>
              </a:spcAft>
              <a:defRPr sz="2400">
                <a:solidFill>
                  <a:schemeClr val="tx1"/>
                </a:solidFill>
                <a:latin typeface="Arial" charset="0"/>
                <a:cs typeface="Arial" charset="0"/>
              </a:defRPr>
            </a:lvl8pPr>
            <a:lvl9pPr marL="1828800" eaLnBrk="0" fontAlgn="base" hangingPunct="0">
              <a:spcBef>
                <a:spcPct val="0"/>
              </a:spcBef>
              <a:spcAft>
                <a:spcPct val="0"/>
              </a:spcAft>
              <a:defRPr sz="2400">
                <a:solidFill>
                  <a:schemeClr val="tx1"/>
                </a:solidFill>
                <a:latin typeface="Arial" charset="0"/>
                <a:cs typeface="Arial" charset="0"/>
              </a:defRPr>
            </a:lvl9pPr>
          </a:lstStyle>
          <a:p>
            <a:pPr eaLnBrk="1" hangingPunct="1"/>
            <a:fld id="{D8065B0B-8252-444E-B66F-CCB519A561EA}" type="slidenum">
              <a:rPr lang="en-US" altLang="tr-TR" sz="1200"/>
              <a:pPr eaLnBrk="1" hangingPunct="1"/>
              <a:t>66</a:t>
            </a:fld>
            <a:endParaRPr lang="en-US" altLang="tr-TR" sz="1200"/>
          </a:p>
        </p:txBody>
      </p:sp>
      <p:sp>
        <p:nvSpPr>
          <p:cNvPr id="58371" name="Rectangle 2"/>
          <p:cNvSpPr>
            <a:spLocks noGrp="1" noRot="1" noChangeAspect="1" noChangeArrowheads="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tr-TR" altLang="tr-TR" dirty="0" smtClean="0"/>
          </a:p>
        </p:txBody>
      </p:sp>
    </p:spTree>
    <p:extLst>
      <p:ext uri="{BB962C8B-B14F-4D97-AF65-F5344CB8AC3E}">
        <p14:creationId xmlns:p14="http://schemas.microsoft.com/office/powerpoint/2010/main" val="15570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fld id="{55E7B587-C838-4B17-91B7-604559B97AA1}" type="slidenum">
              <a:rPr lang="tr-TR" smtClean="0"/>
              <a:t>3</a:t>
            </a:fld>
            <a:endParaRPr lang="tr-TR"/>
          </a:p>
        </p:txBody>
      </p:sp>
    </p:spTree>
    <p:extLst>
      <p:ext uri="{BB962C8B-B14F-4D97-AF65-F5344CB8AC3E}">
        <p14:creationId xmlns:p14="http://schemas.microsoft.com/office/powerpoint/2010/main" val="2375907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u="none" strike="noStrike" kern="1200" baseline="0" dirty="0" err="1" smtClean="0">
                <a:solidFill>
                  <a:schemeClr val="tx1"/>
                </a:solidFill>
                <a:latin typeface="+mn-lt"/>
                <a:ea typeface="+mn-ea"/>
                <a:cs typeface="+mn-cs"/>
              </a:rPr>
              <a:t>Why</a:t>
            </a:r>
            <a:r>
              <a:rPr lang="tr-TR" sz="1200" b="1" i="0" u="none" strike="noStrike" kern="1200" baseline="0" dirty="0" smtClean="0">
                <a:solidFill>
                  <a:schemeClr val="tx1"/>
                </a:solidFill>
                <a:latin typeface="+mn-lt"/>
                <a:ea typeface="+mn-ea"/>
                <a:cs typeface="+mn-cs"/>
              </a:rPr>
              <a:t> </a:t>
            </a:r>
            <a:r>
              <a:rPr lang="tr-TR" sz="1200" b="1" i="0" u="none" strike="noStrike" kern="1200" baseline="0" dirty="0" err="1" smtClean="0">
                <a:solidFill>
                  <a:schemeClr val="tx1"/>
                </a:solidFill>
                <a:latin typeface="+mn-lt"/>
                <a:ea typeface="+mn-ea"/>
                <a:cs typeface="+mn-cs"/>
              </a:rPr>
              <a:t>Study</a:t>
            </a:r>
            <a:r>
              <a:rPr lang="tr-TR" sz="1200" b="1" i="0" u="none" strike="noStrike" kern="1200" baseline="0" dirty="0" smtClean="0">
                <a:solidFill>
                  <a:schemeClr val="tx1"/>
                </a:solidFill>
                <a:latin typeface="+mn-lt"/>
                <a:ea typeface="+mn-ea"/>
                <a:cs typeface="+mn-cs"/>
              </a:rPr>
              <a:t> </a:t>
            </a:r>
            <a:r>
              <a:rPr lang="tr-TR" sz="1200" b="1" i="0" u="none" strike="noStrike" kern="1200" baseline="0" dirty="0" err="1" smtClean="0">
                <a:solidFill>
                  <a:schemeClr val="tx1"/>
                </a:solidFill>
                <a:latin typeface="+mn-lt"/>
                <a:ea typeface="+mn-ea"/>
                <a:cs typeface="+mn-cs"/>
              </a:rPr>
              <a:t>Computer</a:t>
            </a:r>
            <a:r>
              <a:rPr lang="tr-TR" sz="1200" b="1" i="0" u="none" strike="noStrike" kern="1200" baseline="0" dirty="0" smtClean="0">
                <a:solidFill>
                  <a:schemeClr val="tx1"/>
                </a:solidFill>
                <a:latin typeface="+mn-lt"/>
                <a:ea typeface="+mn-ea"/>
                <a:cs typeface="+mn-cs"/>
              </a:rPr>
              <a:t> Graphics?</a:t>
            </a:r>
          </a:p>
          <a:p>
            <a:r>
              <a:rPr lang="en-US" sz="1200" b="0" i="0" u="none" strike="noStrike" kern="1200" baseline="0" dirty="0" smtClean="0">
                <a:solidFill>
                  <a:schemeClr val="tx1"/>
                </a:solidFill>
                <a:latin typeface="+mn-lt"/>
                <a:ea typeface="+mn-ea"/>
                <a:cs typeface="+mn-cs"/>
              </a:rPr>
              <a:t> Some people want a better set of tools for plotting</a:t>
            </a:r>
          </a:p>
          <a:p>
            <a:r>
              <a:rPr lang="en-US" sz="1200" b="0" i="0" u="none" strike="noStrike" kern="1200" baseline="0" dirty="0" smtClean="0">
                <a:solidFill>
                  <a:schemeClr val="tx1"/>
                </a:solidFill>
                <a:latin typeface="+mn-lt"/>
                <a:ea typeface="+mn-ea"/>
                <a:cs typeface="+mn-cs"/>
              </a:rPr>
              <a:t>curves and presenting the data they encounter in</a:t>
            </a:r>
          </a:p>
          <a:p>
            <a:r>
              <a:rPr lang="en-US" sz="1200" b="0" i="0" u="none" strike="noStrike" kern="1200" baseline="0" dirty="0" smtClean="0">
                <a:solidFill>
                  <a:schemeClr val="tx1"/>
                </a:solidFill>
                <a:latin typeface="+mn-lt"/>
                <a:ea typeface="+mn-ea"/>
                <a:cs typeface="+mn-cs"/>
              </a:rPr>
              <a:t>their other studies or work.</a:t>
            </a:r>
          </a:p>
          <a:p>
            <a:r>
              <a:rPr lang="en-US" sz="1200" b="0" i="0" u="none" strike="noStrike" kern="1200" baseline="0" dirty="0" smtClean="0">
                <a:solidFill>
                  <a:schemeClr val="tx1"/>
                </a:solidFill>
                <a:latin typeface="+mn-lt"/>
                <a:ea typeface="+mn-ea"/>
                <a:cs typeface="+mn-cs"/>
              </a:rPr>
              <a:t> Some want to write computer-animated games,</a:t>
            </a:r>
          </a:p>
          <a:p>
            <a:r>
              <a:rPr lang="en-US" sz="1200" b="0" i="0" u="none" strike="noStrike" kern="1200" baseline="0" dirty="0" smtClean="0">
                <a:solidFill>
                  <a:schemeClr val="tx1"/>
                </a:solidFill>
                <a:latin typeface="+mn-lt"/>
                <a:ea typeface="+mn-ea"/>
                <a:cs typeface="+mn-cs"/>
              </a:rPr>
              <a:t>while others are looking for a new medium for</a:t>
            </a:r>
          </a:p>
          <a:p>
            <a:r>
              <a:rPr lang="tr-TR" sz="1200" b="0" i="0" u="none" strike="noStrike" kern="1200" baseline="0" dirty="0" err="1" smtClean="0">
                <a:solidFill>
                  <a:schemeClr val="tx1"/>
                </a:solidFill>
                <a:latin typeface="+mn-lt"/>
                <a:ea typeface="+mn-ea"/>
                <a:cs typeface="+mn-cs"/>
              </a:rPr>
              <a:t>artistic</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expression</a:t>
            </a:r>
            <a:r>
              <a:rPr lang="tr-TR"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Most people want to be more productive, and to</a:t>
            </a:r>
          </a:p>
          <a:p>
            <a:r>
              <a:rPr lang="en-US" sz="1200" b="0" i="0" u="none" strike="noStrike" kern="1200" baseline="0" dirty="0" smtClean="0">
                <a:solidFill>
                  <a:schemeClr val="tx1"/>
                </a:solidFill>
                <a:latin typeface="+mn-lt"/>
                <a:ea typeface="+mn-ea"/>
                <a:cs typeface="+mn-cs"/>
              </a:rPr>
              <a:t>communicate ideas better, and computer</a:t>
            </a:r>
          </a:p>
          <a:p>
            <a:r>
              <a:rPr lang="en-US" sz="1200" b="0" i="0" u="none" strike="noStrike" kern="1200" baseline="0" dirty="0" smtClean="0">
                <a:solidFill>
                  <a:schemeClr val="tx1"/>
                </a:solidFill>
                <a:latin typeface="+mn-lt"/>
                <a:ea typeface="+mn-ea"/>
                <a:cs typeface="+mn-cs"/>
              </a:rPr>
              <a:t>graphics can be a great help.</a:t>
            </a:r>
            <a:endParaRPr lang="tr-TR" dirty="0"/>
          </a:p>
        </p:txBody>
      </p:sp>
      <p:sp>
        <p:nvSpPr>
          <p:cNvPr id="4" name="Slayt Numarası Yer Tutucusu 3"/>
          <p:cNvSpPr>
            <a:spLocks noGrp="1"/>
          </p:cNvSpPr>
          <p:nvPr>
            <p:ph type="sldNum" sz="quarter" idx="10"/>
          </p:nvPr>
        </p:nvSpPr>
        <p:spPr/>
        <p:txBody>
          <a:bodyPr/>
          <a:lstStyle/>
          <a:p>
            <a:fld id="{55E7B587-C838-4B17-91B7-604559B97AA1}" type="slidenum">
              <a:rPr lang="tr-TR" smtClean="0"/>
              <a:t>5</a:t>
            </a:fld>
            <a:endParaRPr lang="tr-TR"/>
          </a:p>
        </p:txBody>
      </p:sp>
    </p:spTree>
    <p:extLst>
      <p:ext uri="{BB962C8B-B14F-4D97-AF65-F5344CB8AC3E}">
        <p14:creationId xmlns:p14="http://schemas.microsoft.com/office/powerpoint/2010/main" val="3409530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u="none" strike="noStrike" kern="1200" baseline="0" dirty="0" err="1" smtClean="0">
                <a:solidFill>
                  <a:schemeClr val="tx1"/>
                </a:solidFill>
                <a:latin typeface="+mn-lt"/>
                <a:ea typeface="+mn-ea"/>
                <a:cs typeface="+mn-cs"/>
              </a:rPr>
              <a:t>Why</a:t>
            </a:r>
            <a:r>
              <a:rPr lang="tr-TR" sz="1200" b="1" i="0" u="none" strike="noStrike" kern="1200" baseline="0" dirty="0" smtClean="0">
                <a:solidFill>
                  <a:schemeClr val="tx1"/>
                </a:solidFill>
                <a:latin typeface="+mn-lt"/>
                <a:ea typeface="+mn-ea"/>
                <a:cs typeface="+mn-cs"/>
              </a:rPr>
              <a:t> </a:t>
            </a:r>
            <a:r>
              <a:rPr lang="tr-TR" sz="1200" b="1" i="0" u="none" strike="noStrike" kern="1200" baseline="0" dirty="0" err="1" smtClean="0">
                <a:solidFill>
                  <a:schemeClr val="tx1"/>
                </a:solidFill>
                <a:latin typeface="+mn-lt"/>
                <a:ea typeface="+mn-ea"/>
                <a:cs typeface="+mn-cs"/>
              </a:rPr>
              <a:t>Study</a:t>
            </a:r>
            <a:r>
              <a:rPr lang="tr-TR" sz="1200" b="1" i="0" u="none" strike="noStrike" kern="1200" baseline="0" dirty="0" smtClean="0">
                <a:solidFill>
                  <a:schemeClr val="tx1"/>
                </a:solidFill>
                <a:latin typeface="+mn-lt"/>
                <a:ea typeface="+mn-ea"/>
                <a:cs typeface="+mn-cs"/>
              </a:rPr>
              <a:t> </a:t>
            </a:r>
            <a:r>
              <a:rPr lang="tr-TR" sz="1200" b="1" i="0" u="none" strike="noStrike" kern="1200" baseline="0" dirty="0" err="1" smtClean="0">
                <a:solidFill>
                  <a:schemeClr val="tx1"/>
                </a:solidFill>
                <a:latin typeface="+mn-lt"/>
                <a:ea typeface="+mn-ea"/>
                <a:cs typeface="+mn-cs"/>
              </a:rPr>
              <a:t>Computer</a:t>
            </a:r>
            <a:r>
              <a:rPr lang="tr-TR" sz="1200" b="1" i="0" u="none" strike="noStrike" kern="1200" baseline="0" dirty="0" smtClean="0">
                <a:solidFill>
                  <a:schemeClr val="tx1"/>
                </a:solidFill>
                <a:latin typeface="+mn-lt"/>
                <a:ea typeface="+mn-ea"/>
                <a:cs typeface="+mn-cs"/>
              </a:rPr>
              <a:t> Graphics?</a:t>
            </a:r>
          </a:p>
          <a:p>
            <a:r>
              <a:rPr lang="en-US" sz="1200" b="0" i="0" u="none" strike="noStrike" kern="1200" baseline="0" dirty="0" smtClean="0">
                <a:solidFill>
                  <a:schemeClr val="tx1"/>
                </a:solidFill>
                <a:latin typeface="+mn-lt"/>
                <a:ea typeface="+mn-ea"/>
                <a:cs typeface="+mn-cs"/>
              </a:rPr>
              <a:t> Some people want a better set of tools for plotting</a:t>
            </a:r>
          </a:p>
          <a:p>
            <a:r>
              <a:rPr lang="en-US" sz="1200" b="0" i="0" u="none" strike="noStrike" kern="1200" baseline="0" dirty="0" smtClean="0">
                <a:solidFill>
                  <a:schemeClr val="tx1"/>
                </a:solidFill>
                <a:latin typeface="+mn-lt"/>
                <a:ea typeface="+mn-ea"/>
                <a:cs typeface="+mn-cs"/>
              </a:rPr>
              <a:t>curves and presenting the data they encounter in</a:t>
            </a:r>
          </a:p>
          <a:p>
            <a:r>
              <a:rPr lang="en-US" sz="1200" b="0" i="0" u="none" strike="noStrike" kern="1200" baseline="0" dirty="0" smtClean="0">
                <a:solidFill>
                  <a:schemeClr val="tx1"/>
                </a:solidFill>
                <a:latin typeface="+mn-lt"/>
                <a:ea typeface="+mn-ea"/>
                <a:cs typeface="+mn-cs"/>
              </a:rPr>
              <a:t>their other studies or work.</a:t>
            </a:r>
          </a:p>
          <a:p>
            <a:r>
              <a:rPr lang="en-US" sz="1200" b="0" i="0" u="none" strike="noStrike" kern="1200" baseline="0" dirty="0" smtClean="0">
                <a:solidFill>
                  <a:schemeClr val="tx1"/>
                </a:solidFill>
                <a:latin typeface="+mn-lt"/>
                <a:ea typeface="+mn-ea"/>
                <a:cs typeface="+mn-cs"/>
              </a:rPr>
              <a:t> Some want to write computer-animated games,</a:t>
            </a:r>
          </a:p>
          <a:p>
            <a:r>
              <a:rPr lang="en-US" sz="1200" b="0" i="0" u="none" strike="noStrike" kern="1200" baseline="0" dirty="0" smtClean="0">
                <a:solidFill>
                  <a:schemeClr val="tx1"/>
                </a:solidFill>
                <a:latin typeface="+mn-lt"/>
                <a:ea typeface="+mn-ea"/>
                <a:cs typeface="+mn-cs"/>
              </a:rPr>
              <a:t>while others are looking for a new medium for</a:t>
            </a:r>
          </a:p>
          <a:p>
            <a:r>
              <a:rPr lang="tr-TR" sz="1200" b="0" i="0" u="none" strike="noStrike" kern="1200" baseline="0" dirty="0" err="1" smtClean="0">
                <a:solidFill>
                  <a:schemeClr val="tx1"/>
                </a:solidFill>
                <a:latin typeface="+mn-lt"/>
                <a:ea typeface="+mn-ea"/>
                <a:cs typeface="+mn-cs"/>
              </a:rPr>
              <a:t>artistic</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expression</a:t>
            </a:r>
            <a:r>
              <a:rPr lang="tr-TR"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Most people want to be more productive, and to</a:t>
            </a:r>
          </a:p>
          <a:p>
            <a:r>
              <a:rPr lang="en-US" sz="1200" b="0" i="0" u="none" strike="noStrike" kern="1200" baseline="0" dirty="0" smtClean="0">
                <a:solidFill>
                  <a:schemeClr val="tx1"/>
                </a:solidFill>
                <a:latin typeface="+mn-lt"/>
                <a:ea typeface="+mn-ea"/>
                <a:cs typeface="+mn-cs"/>
              </a:rPr>
              <a:t>communicate ideas better, and computer</a:t>
            </a:r>
          </a:p>
          <a:p>
            <a:r>
              <a:rPr lang="en-US" sz="1200" b="0" i="0" u="none" strike="noStrike" kern="1200" baseline="0" dirty="0" smtClean="0">
                <a:solidFill>
                  <a:schemeClr val="tx1"/>
                </a:solidFill>
                <a:latin typeface="+mn-lt"/>
                <a:ea typeface="+mn-ea"/>
                <a:cs typeface="+mn-cs"/>
              </a:rPr>
              <a:t>graphics can be a great help.</a:t>
            </a:r>
            <a:endParaRPr lang="tr-TR" dirty="0"/>
          </a:p>
        </p:txBody>
      </p:sp>
      <p:sp>
        <p:nvSpPr>
          <p:cNvPr id="4" name="Slayt Numarası Yer Tutucusu 3"/>
          <p:cNvSpPr>
            <a:spLocks noGrp="1"/>
          </p:cNvSpPr>
          <p:nvPr>
            <p:ph type="sldNum" sz="quarter" idx="10"/>
          </p:nvPr>
        </p:nvSpPr>
        <p:spPr/>
        <p:txBody>
          <a:bodyPr/>
          <a:lstStyle/>
          <a:p>
            <a:fld id="{55E7B587-C838-4B17-91B7-604559B97AA1}" type="slidenum">
              <a:rPr lang="tr-TR" smtClean="0"/>
              <a:t>6</a:t>
            </a:fld>
            <a:endParaRPr lang="tr-TR"/>
          </a:p>
        </p:txBody>
      </p:sp>
    </p:spTree>
    <p:extLst>
      <p:ext uri="{BB962C8B-B14F-4D97-AF65-F5344CB8AC3E}">
        <p14:creationId xmlns:p14="http://schemas.microsoft.com/office/powerpoint/2010/main" val="3159233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u="none" strike="noStrike" kern="1200" baseline="0" dirty="0" err="1" smtClean="0">
                <a:solidFill>
                  <a:schemeClr val="tx1"/>
                </a:solidFill>
                <a:latin typeface="+mn-lt"/>
                <a:ea typeface="+mn-ea"/>
                <a:cs typeface="+mn-cs"/>
              </a:rPr>
              <a:t>Why</a:t>
            </a:r>
            <a:r>
              <a:rPr lang="tr-TR" sz="1200" b="1" i="0" u="none" strike="noStrike" kern="1200" baseline="0" dirty="0" smtClean="0">
                <a:solidFill>
                  <a:schemeClr val="tx1"/>
                </a:solidFill>
                <a:latin typeface="+mn-lt"/>
                <a:ea typeface="+mn-ea"/>
                <a:cs typeface="+mn-cs"/>
              </a:rPr>
              <a:t> </a:t>
            </a:r>
            <a:r>
              <a:rPr lang="tr-TR" sz="1200" b="1" i="0" u="none" strike="noStrike" kern="1200" baseline="0" dirty="0" err="1" smtClean="0">
                <a:solidFill>
                  <a:schemeClr val="tx1"/>
                </a:solidFill>
                <a:latin typeface="+mn-lt"/>
                <a:ea typeface="+mn-ea"/>
                <a:cs typeface="+mn-cs"/>
              </a:rPr>
              <a:t>Study</a:t>
            </a:r>
            <a:r>
              <a:rPr lang="tr-TR" sz="1200" b="1" i="0" u="none" strike="noStrike" kern="1200" baseline="0" dirty="0" smtClean="0">
                <a:solidFill>
                  <a:schemeClr val="tx1"/>
                </a:solidFill>
                <a:latin typeface="+mn-lt"/>
                <a:ea typeface="+mn-ea"/>
                <a:cs typeface="+mn-cs"/>
              </a:rPr>
              <a:t> </a:t>
            </a:r>
            <a:r>
              <a:rPr lang="tr-TR" sz="1200" b="1" i="0" u="none" strike="noStrike" kern="1200" baseline="0" dirty="0" err="1" smtClean="0">
                <a:solidFill>
                  <a:schemeClr val="tx1"/>
                </a:solidFill>
                <a:latin typeface="+mn-lt"/>
                <a:ea typeface="+mn-ea"/>
                <a:cs typeface="+mn-cs"/>
              </a:rPr>
              <a:t>Computer</a:t>
            </a:r>
            <a:r>
              <a:rPr lang="tr-TR" sz="1200" b="1" i="0" u="none" strike="noStrike" kern="1200" baseline="0" dirty="0" smtClean="0">
                <a:solidFill>
                  <a:schemeClr val="tx1"/>
                </a:solidFill>
                <a:latin typeface="+mn-lt"/>
                <a:ea typeface="+mn-ea"/>
                <a:cs typeface="+mn-cs"/>
              </a:rPr>
              <a:t> Graphics?</a:t>
            </a:r>
          </a:p>
          <a:p>
            <a:r>
              <a:rPr lang="en-US" sz="1200" b="0" i="0" u="none" strike="noStrike" kern="1200" baseline="0" dirty="0" smtClean="0">
                <a:solidFill>
                  <a:schemeClr val="tx1"/>
                </a:solidFill>
                <a:latin typeface="+mn-lt"/>
                <a:ea typeface="+mn-ea"/>
                <a:cs typeface="+mn-cs"/>
              </a:rPr>
              <a:t> Some people want a better set of tools for plotting</a:t>
            </a:r>
          </a:p>
          <a:p>
            <a:r>
              <a:rPr lang="en-US" sz="1200" b="0" i="0" u="none" strike="noStrike" kern="1200" baseline="0" dirty="0" smtClean="0">
                <a:solidFill>
                  <a:schemeClr val="tx1"/>
                </a:solidFill>
                <a:latin typeface="+mn-lt"/>
                <a:ea typeface="+mn-ea"/>
                <a:cs typeface="+mn-cs"/>
              </a:rPr>
              <a:t>curves and presenting the data they encounter in</a:t>
            </a:r>
          </a:p>
          <a:p>
            <a:r>
              <a:rPr lang="en-US" sz="1200" b="0" i="0" u="none" strike="noStrike" kern="1200" baseline="0" dirty="0" smtClean="0">
                <a:solidFill>
                  <a:schemeClr val="tx1"/>
                </a:solidFill>
                <a:latin typeface="+mn-lt"/>
                <a:ea typeface="+mn-ea"/>
                <a:cs typeface="+mn-cs"/>
              </a:rPr>
              <a:t>their other studies or work.</a:t>
            </a:r>
          </a:p>
          <a:p>
            <a:r>
              <a:rPr lang="en-US" sz="1200" b="0" i="0" u="none" strike="noStrike" kern="1200" baseline="0" dirty="0" smtClean="0">
                <a:solidFill>
                  <a:schemeClr val="tx1"/>
                </a:solidFill>
                <a:latin typeface="+mn-lt"/>
                <a:ea typeface="+mn-ea"/>
                <a:cs typeface="+mn-cs"/>
              </a:rPr>
              <a:t> Some want to write computer-animated games,</a:t>
            </a:r>
          </a:p>
          <a:p>
            <a:r>
              <a:rPr lang="en-US" sz="1200" b="0" i="0" u="none" strike="noStrike" kern="1200" baseline="0" dirty="0" smtClean="0">
                <a:solidFill>
                  <a:schemeClr val="tx1"/>
                </a:solidFill>
                <a:latin typeface="+mn-lt"/>
                <a:ea typeface="+mn-ea"/>
                <a:cs typeface="+mn-cs"/>
              </a:rPr>
              <a:t>while others are looking for a new medium for</a:t>
            </a:r>
          </a:p>
          <a:p>
            <a:r>
              <a:rPr lang="tr-TR" sz="1200" b="0" i="0" u="none" strike="noStrike" kern="1200" baseline="0" dirty="0" err="1" smtClean="0">
                <a:solidFill>
                  <a:schemeClr val="tx1"/>
                </a:solidFill>
                <a:latin typeface="+mn-lt"/>
                <a:ea typeface="+mn-ea"/>
                <a:cs typeface="+mn-cs"/>
              </a:rPr>
              <a:t>artistic</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expression</a:t>
            </a:r>
            <a:r>
              <a:rPr lang="tr-TR"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Most people want to be more productive, and to</a:t>
            </a:r>
          </a:p>
          <a:p>
            <a:r>
              <a:rPr lang="en-US" sz="1200" b="0" i="0" u="none" strike="noStrike" kern="1200" baseline="0" dirty="0" smtClean="0">
                <a:solidFill>
                  <a:schemeClr val="tx1"/>
                </a:solidFill>
                <a:latin typeface="+mn-lt"/>
                <a:ea typeface="+mn-ea"/>
                <a:cs typeface="+mn-cs"/>
              </a:rPr>
              <a:t>communicate ideas better, and computer</a:t>
            </a:r>
          </a:p>
          <a:p>
            <a:r>
              <a:rPr lang="en-US" sz="1200" b="0" i="0" u="none" strike="noStrike" kern="1200" baseline="0" dirty="0" smtClean="0">
                <a:solidFill>
                  <a:schemeClr val="tx1"/>
                </a:solidFill>
                <a:latin typeface="+mn-lt"/>
                <a:ea typeface="+mn-ea"/>
                <a:cs typeface="+mn-cs"/>
              </a:rPr>
              <a:t>graphics can be a great help.</a:t>
            </a:r>
            <a:endParaRPr lang="tr-TR" dirty="0"/>
          </a:p>
        </p:txBody>
      </p:sp>
      <p:sp>
        <p:nvSpPr>
          <p:cNvPr id="4" name="Slayt Numarası Yer Tutucusu 3"/>
          <p:cNvSpPr>
            <a:spLocks noGrp="1"/>
          </p:cNvSpPr>
          <p:nvPr>
            <p:ph type="sldNum" sz="quarter" idx="10"/>
          </p:nvPr>
        </p:nvSpPr>
        <p:spPr/>
        <p:txBody>
          <a:bodyPr/>
          <a:lstStyle/>
          <a:p>
            <a:fld id="{55E7B587-C838-4B17-91B7-604559B97AA1}" type="slidenum">
              <a:rPr lang="tr-TR" smtClean="0"/>
              <a:t>7</a:t>
            </a:fld>
            <a:endParaRPr lang="tr-TR"/>
          </a:p>
        </p:txBody>
      </p:sp>
    </p:spTree>
    <p:extLst>
      <p:ext uri="{BB962C8B-B14F-4D97-AF65-F5344CB8AC3E}">
        <p14:creationId xmlns:p14="http://schemas.microsoft.com/office/powerpoint/2010/main" val="3409530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fld id="{55E7B587-C838-4B17-91B7-604559B97AA1}" type="slidenum">
              <a:rPr lang="tr-TR" smtClean="0"/>
              <a:t>12</a:t>
            </a:fld>
            <a:endParaRPr lang="tr-TR"/>
          </a:p>
        </p:txBody>
      </p:sp>
    </p:spTree>
    <p:extLst>
      <p:ext uri="{BB962C8B-B14F-4D97-AF65-F5344CB8AC3E}">
        <p14:creationId xmlns:p14="http://schemas.microsoft.com/office/powerpoint/2010/main" val="1993470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fld id="{55E7B587-C838-4B17-91B7-604559B97AA1}" type="slidenum">
              <a:rPr lang="tr-TR" smtClean="0"/>
              <a:t>13</a:t>
            </a:fld>
            <a:endParaRPr lang="tr-TR"/>
          </a:p>
        </p:txBody>
      </p:sp>
    </p:spTree>
    <p:extLst>
      <p:ext uri="{BB962C8B-B14F-4D97-AF65-F5344CB8AC3E}">
        <p14:creationId xmlns:p14="http://schemas.microsoft.com/office/powerpoint/2010/main" val="282555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smtClean="0"/>
          </a:p>
        </p:txBody>
      </p:sp>
      <p:sp>
        <p:nvSpPr>
          <p:cNvPr id="4" name="Slayt Numarası Yer Tutucusu 3"/>
          <p:cNvSpPr>
            <a:spLocks noGrp="1"/>
          </p:cNvSpPr>
          <p:nvPr>
            <p:ph type="sldNum" sz="quarter" idx="10"/>
          </p:nvPr>
        </p:nvSpPr>
        <p:spPr/>
        <p:txBody>
          <a:bodyPr/>
          <a:lstStyle/>
          <a:p>
            <a:fld id="{55E7B587-C838-4B17-91B7-604559B97AA1}" type="slidenum">
              <a:rPr lang="tr-TR" smtClean="0"/>
              <a:t>20</a:t>
            </a:fld>
            <a:endParaRPr lang="tr-TR"/>
          </a:p>
        </p:txBody>
      </p:sp>
    </p:spTree>
    <p:extLst>
      <p:ext uri="{BB962C8B-B14F-4D97-AF65-F5344CB8AC3E}">
        <p14:creationId xmlns:p14="http://schemas.microsoft.com/office/powerpoint/2010/main" val="373959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25.02.2024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Dikey Metin Yer Tutucusu"/>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25.02.2024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25.02.2024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25.02.2024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25.02.2024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Veri Yer Tutucusu"/>
          <p:cNvSpPr>
            <a:spLocks noGrp="1"/>
          </p:cNvSpPr>
          <p:nvPr>
            <p:ph type="dt" sz="half" idx="10"/>
          </p:nvPr>
        </p:nvSpPr>
        <p:spPr/>
        <p:txBody>
          <a:bodyPr/>
          <a:lstStyle/>
          <a:p>
            <a:fld id="{A23720DD-5B6D-40BF-8493-A6B52D484E6B}" type="datetimeFigureOut">
              <a:rPr lang="tr-TR" smtClean="0"/>
              <a:t>25.02.2024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smtClean="0"/>
              <a:t>Asıl başlık stili için tıklatın</a:t>
            </a:r>
            <a:endParaRPr lang="tr-T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6 Veri Yer Tutucusu"/>
          <p:cNvSpPr>
            <a:spLocks noGrp="1"/>
          </p:cNvSpPr>
          <p:nvPr>
            <p:ph type="dt" sz="half" idx="10"/>
          </p:nvPr>
        </p:nvSpPr>
        <p:spPr/>
        <p:txBody>
          <a:bodyPr/>
          <a:lstStyle/>
          <a:p>
            <a:fld id="{A23720DD-5B6D-40BF-8493-A6B52D484E6B}" type="datetimeFigureOut">
              <a:rPr lang="tr-TR" smtClean="0"/>
              <a:t>25.02.2024</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Veri Yer Tutucusu"/>
          <p:cNvSpPr>
            <a:spLocks noGrp="1"/>
          </p:cNvSpPr>
          <p:nvPr>
            <p:ph type="dt" sz="half" idx="10"/>
          </p:nvPr>
        </p:nvSpPr>
        <p:spPr/>
        <p:txBody>
          <a:bodyPr/>
          <a:lstStyle/>
          <a:p>
            <a:fld id="{A23720DD-5B6D-40BF-8493-A6B52D484E6B}" type="datetimeFigureOut">
              <a:rPr lang="tr-TR" smtClean="0"/>
              <a:t>25.02.2024</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25.02.2024</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25.02.2024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25.02.2024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25.02.2024</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jpe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khronos.org/registry/OpenGL/specs/gl/glspec46.core.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glad.dav1d.de/generated/tmp1guq97rxgla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hyperlink" Target="https://glew.sourceforge.net/"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freeglut.sourceforge.ne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ntu.edu.sg/home/ehchua/programming/opengl/HowTo_OpenGL_C.html" TargetMode="External"/><Relationship Id="rId4" Type="http://schemas.openxmlformats.org/officeDocument/2006/relationships/hyperlink" Target="https://www.geeksforgeeks.org/getting-started-with-openg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p:cNvSpPr>
            <a:spLocks noGrp="1"/>
          </p:cNvSpPr>
          <p:nvPr>
            <p:ph type="subTitle" idx="1"/>
          </p:nvPr>
        </p:nvSpPr>
        <p:spPr/>
        <p:txBody>
          <a:bodyPr/>
          <a:lstStyle/>
          <a:p>
            <a:endParaRPr lang="tr-TR" b="1" dirty="0" smtClean="0">
              <a:solidFill>
                <a:schemeClr val="tx1">
                  <a:lumMod val="75000"/>
                  <a:lumOff val="25000"/>
                </a:schemeClr>
              </a:solidFill>
            </a:endParaRPr>
          </a:p>
          <a:p>
            <a:r>
              <a:rPr lang="tr-TR" b="1" dirty="0" smtClean="0">
                <a:solidFill>
                  <a:schemeClr val="tx1">
                    <a:lumMod val="75000"/>
                    <a:lumOff val="25000"/>
                  </a:schemeClr>
                </a:solidFill>
              </a:rPr>
              <a:t>BİLGİSAYAR GRAFİKLERİNE GİRİŞ</a:t>
            </a:r>
            <a:endParaRPr lang="tr-TR" b="1" dirty="0">
              <a:solidFill>
                <a:schemeClr val="tx1">
                  <a:lumMod val="75000"/>
                  <a:lumOff val="25000"/>
                </a:schemeClr>
              </a:solidFill>
            </a:endParaRPr>
          </a:p>
        </p:txBody>
      </p:sp>
      <p:pic>
        <p:nvPicPr>
          <p:cNvPr id="4" name="Picture 2" descr="http://www.uludag.edu.tr/uploads/5/menu_resimler/logojpe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88640"/>
            <a:ext cx="1296144" cy="1296144"/>
          </a:xfrm>
          <a:prstGeom prst="rect">
            <a:avLst/>
          </a:prstGeom>
          <a:noFill/>
          <a:extLst>
            <a:ext uri="{909E8E84-426E-40DD-AFC4-6F175D3DCCD1}">
              <a14:hiddenFill xmlns:a14="http://schemas.microsoft.com/office/drawing/2010/main">
                <a:solidFill>
                  <a:srgbClr val="FFFFFF"/>
                </a:solidFill>
              </a14:hiddenFill>
            </a:ext>
          </a:extLst>
        </p:spPr>
      </p:pic>
      <p:sp>
        <p:nvSpPr>
          <p:cNvPr id="8" name="Başlık 7"/>
          <p:cNvSpPr>
            <a:spLocks noGrp="1"/>
          </p:cNvSpPr>
          <p:nvPr>
            <p:ph type="ctrTitle"/>
          </p:nvPr>
        </p:nvSpPr>
        <p:spPr/>
        <p:txBody>
          <a:bodyPr>
            <a:normAutofit/>
          </a:bodyPr>
          <a:lstStyle/>
          <a:p>
            <a:r>
              <a:rPr lang="en-US" b="1">
                <a:solidFill>
                  <a:schemeClr val="tx1">
                    <a:lumMod val="75000"/>
                    <a:lumOff val="25000"/>
                  </a:schemeClr>
                </a:solidFill>
              </a:rPr>
              <a:t>BMB </a:t>
            </a:r>
            <a:r>
              <a:rPr lang="tr-TR" b="1" smtClean="0">
                <a:solidFill>
                  <a:schemeClr val="tx1">
                    <a:lumMod val="75000"/>
                    <a:lumOff val="25000"/>
                  </a:schemeClr>
                </a:solidFill>
              </a:rPr>
              <a:t>30</a:t>
            </a:r>
            <a:r>
              <a:rPr lang="en-US" b="1" smtClean="0">
                <a:solidFill>
                  <a:schemeClr val="tx1">
                    <a:lumMod val="75000"/>
                    <a:lumOff val="25000"/>
                  </a:schemeClr>
                </a:solidFill>
              </a:rPr>
              <a:t>22</a:t>
            </a:r>
            <a:r>
              <a:rPr lang="en-US" b="1" dirty="0">
                <a:solidFill>
                  <a:schemeClr val="tx1">
                    <a:lumMod val="75000"/>
                    <a:lumOff val="25000"/>
                  </a:schemeClr>
                </a:solidFill>
              </a:rPr>
              <a:t/>
            </a:r>
            <a:br>
              <a:rPr lang="en-US" b="1" dirty="0">
                <a:solidFill>
                  <a:schemeClr val="tx1">
                    <a:lumMod val="75000"/>
                    <a:lumOff val="25000"/>
                  </a:schemeClr>
                </a:solidFill>
              </a:rPr>
            </a:br>
            <a:r>
              <a:rPr lang="tr-TR" dirty="0">
                <a:solidFill>
                  <a:schemeClr val="tx1">
                    <a:lumMod val="75000"/>
                    <a:lumOff val="25000"/>
                  </a:schemeClr>
                </a:solidFill>
              </a:rPr>
              <a:t>BİLGİSAYAR</a:t>
            </a:r>
            <a:r>
              <a:rPr lang="tr-TR" sz="3600" kern="0" dirty="0">
                <a:solidFill>
                  <a:schemeClr val="accent4">
                    <a:lumMod val="25000"/>
                  </a:schemeClr>
                </a:solidFill>
              </a:rPr>
              <a:t> </a:t>
            </a:r>
            <a:r>
              <a:rPr lang="tr-TR" dirty="0" smtClean="0">
                <a:solidFill>
                  <a:schemeClr val="tx1">
                    <a:lumMod val="75000"/>
                    <a:lumOff val="25000"/>
                  </a:schemeClr>
                </a:solidFill>
              </a:rPr>
              <a:t>GRAFİKLERİ</a:t>
            </a:r>
            <a:endParaRPr lang="tr-TR" dirty="0"/>
          </a:p>
        </p:txBody>
      </p:sp>
    </p:spTree>
    <p:extLst>
      <p:ext uri="{BB962C8B-B14F-4D97-AF65-F5344CB8AC3E}">
        <p14:creationId xmlns:p14="http://schemas.microsoft.com/office/powerpoint/2010/main" val="1338570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Nihai Hedef Nedir?</a:t>
            </a:r>
            <a:endParaRPr lang="tr-TR" dirty="0"/>
          </a:p>
        </p:txBody>
      </p:sp>
      <p:sp>
        <p:nvSpPr>
          <p:cNvPr id="3" name="İçerik Yer Tutucusu 2"/>
          <p:cNvSpPr>
            <a:spLocks noGrp="1"/>
          </p:cNvSpPr>
          <p:nvPr>
            <p:ph idx="1"/>
          </p:nvPr>
        </p:nvSpPr>
        <p:spPr>
          <a:xfrm>
            <a:off x="457200" y="1600200"/>
            <a:ext cx="8686800" cy="4525963"/>
          </a:xfrm>
        </p:spPr>
        <p:txBody>
          <a:bodyPr/>
          <a:lstStyle/>
          <a:p>
            <a:r>
              <a:rPr lang="tr-TR" smtClean="0"/>
              <a:t>2-B ve</a:t>
            </a:r>
            <a:r>
              <a:rPr lang="en-US" smtClean="0"/>
              <a:t>ya</a:t>
            </a:r>
            <a:r>
              <a:rPr lang="tr-TR" smtClean="0"/>
              <a:t> </a:t>
            </a:r>
            <a:r>
              <a:rPr lang="tr-TR" dirty="0" smtClean="0"/>
              <a:t>3-B bilgiyi uygulamanın amacına göre en </a:t>
            </a:r>
            <a:r>
              <a:rPr lang="tr-TR" smtClean="0"/>
              <a:t>gerçekçi ve/veya </a:t>
            </a:r>
            <a:r>
              <a:rPr lang="tr-TR" dirty="0" smtClean="0"/>
              <a:t>doğru </a:t>
            </a:r>
            <a:r>
              <a:rPr lang="tr-TR" smtClean="0"/>
              <a:t>şekilde göstermek</a:t>
            </a:r>
            <a:r>
              <a:rPr lang="en-US" smtClean="0"/>
              <a:t>.</a:t>
            </a:r>
            <a:endParaRPr lang="tr-TR" dirty="0" smtClean="0"/>
          </a:p>
          <a:p>
            <a:r>
              <a:rPr lang="tr-TR" dirty="0" smtClean="0"/>
              <a:t>İnsan-bilgisayar etkileşimini ve insan-insan iletişimini en üst </a:t>
            </a:r>
            <a:r>
              <a:rPr lang="tr-TR" smtClean="0"/>
              <a:t>düzeye çıkarmak</a:t>
            </a:r>
            <a:r>
              <a:rPr lang="en-US" smtClean="0"/>
              <a:t>.</a:t>
            </a:r>
          </a:p>
          <a:p>
            <a:pPr lvl="1"/>
            <a:r>
              <a:rPr lang="en-US" smtClean="0"/>
              <a:t>Genellikle büyük hesabi kaynakları gerektirir.</a:t>
            </a:r>
            <a:endParaRPr lang="tr-TR" dirty="0" smtClean="0"/>
          </a:p>
          <a:p>
            <a:endParaRPr lang="tr-TR" dirty="0"/>
          </a:p>
        </p:txBody>
      </p:sp>
      <p:pic>
        <p:nvPicPr>
          <p:cNvPr id="4" name="Picture 2" descr="http://i0.wp.com/bitcast-a.bitgravity.com/slashfilm/images/lettermantechroo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4437112"/>
            <a:ext cx="6624736" cy="2208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032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Gereksinimler</a:t>
            </a:r>
            <a:endParaRPr lang="tr-TR" dirty="0"/>
          </a:p>
        </p:txBody>
      </p:sp>
      <p:sp>
        <p:nvSpPr>
          <p:cNvPr id="3" name="İçerik Yer Tutucusu 2"/>
          <p:cNvSpPr>
            <a:spLocks noGrp="1"/>
          </p:cNvSpPr>
          <p:nvPr>
            <p:ph idx="1"/>
          </p:nvPr>
        </p:nvSpPr>
        <p:spPr/>
        <p:txBody>
          <a:bodyPr/>
          <a:lstStyle/>
          <a:p>
            <a:r>
              <a:rPr lang="tr-TR" dirty="0" smtClean="0"/>
              <a:t>Temel lineer cebir bilgisi</a:t>
            </a:r>
          </a:p>
          <a:p>
            <a:r>
              <a:rPr lang="tr-TR" smtClean="0"/>
              <a:t>Temel </a:t>
            </a:r>
            <a:r>
              <a:rPr lang="en-US" smtClean="0"/>
              <a:t>C veya </a:t>
            </a:r>
            <a:r>
              <a:rPr lang="tr-TR" smtClean="0"/>
              <a:t>C</a:t>
            </a:r>
            <a:r>
              <a:rPr lang="tr-TR" dirty="0" smtClean="0"/>
              <a:t>++ bilgisi</a:t>
            </a:r>
          </a:p>
          <a:p>
            <a:r>
              <a:rPr lang="tr-TR" dirty="0" smtClean="0"/>
              <a:t>Temel veri yapıları bilgisi</a:t>
            </a:r>
            <a:endParaRPr lang="tr-TR" dirty="0"/>
          </a:p>
        </p:txBody>
      </p:sp>
    </p:spTree>
    <p:extLst>
      <p:ext uri="{BB962C8B-B14F-4D97-AF65-F5344CB8AC3E}">
        <p14:creationId xmlns:p14="http://schemas.microsoft.com/office/powerpoint/2010/main" val="3768238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smtClean="0"/>
              <a:t>K</a:t>
            </a:r>
            <a:r>
              <a:rPr lang="tr-TR" smtClean="0"/>
              <a:t>aynaklar</a:t>
            </a:r>
            <a:endParaRPr lang="tr-TR" dirty="0"/>
          </a:p>
        </p:txBody>
      </p:sp>
      <p:sp>
        <p:nvSpPr>
          <p:cNvPr id="3" name="İçerik Yer Tutucusu 2"/>
          <p:cNvSpPr>
            <a:spLocks noGrp="1"/>
          </p:cNvSpPr>
          <p:nvPr>
            <p:ph idx="1"/>
          </p:nvPr>
        </p:nvSpPr>
        <p:spPr>
          <a:xfrm>
            <a:off x="457200" y="1600201"/>
            <a:ext cx="6059016" cy="1540768"/>
          </a:xfrm>
        </p:spPr>
        <p:txBody>
          <a:bodyPr>
            <a:normAutofit fontScale="85000" lnSpcReduction="10000"/>
          </a:bodyPr>
          <a:lstStyle/>
          <a:p>
            <a:pPr>
              <a:lnSpc>
                <a:spcPct val="110000"/>
              </a:lnSpc>
            </a:pPr>
            <a:r>
              <a:rPr lang="en-US" b="1" smtClean="0"/>
              <a:t>Computer </a:t>
            </a:r>
            <a:r>
              <a:rPr lang="en-US" b="1" dirty="0"/>
              <a:t>Graphics With </a:t>
            </a:r>
            <a:r>
              <a:rPr lang="en-US" b="1" dirty="0" smtClean="0"/>
              <a:t>OpenGL</a:t>
            </a:r>
            <a:r>
              <a:rPr lang="tr-TR" dirty="0" smtClean="0"/>
              <a:t>,</a:t>
            </a:r>
            <a:r>
              <a:rPr lang="en-US" dirty="0" smtClean="0"/>
              <a:t> Hearn</a:t>
            </a:r>
            <a:r>
              <a:rPr lang="en-US" dirty="0"/>
              <a:t>, D., </a:t>
            </a:r>
            <a:r>
              <a:rPr lang="tr-TR" dirty="0" err="1" smtClean="0"/>
              <a:t>and</a:t>
            </a:r>
            <a:r>
              <a:rPr lang="en-US" dirty="0" smtClean="0"/>
              <a:t> </a:t>
            </a:r>
            <a:r>
              <a:rPr lang="en-US" dirty="0"/>
              <a:t>Baker, M. P</a:t>
            </a:r>
            <a:r>
              <a:rPr lang="en-US" dirty="0" smtClean="0"/>
              <a:t>.</a:t>
            </a:r>
            <a:r>
              <a:rPr lang="tr-TR" dirty="0" smtClean="0"/>
              <a:t>,</a:t>
            </a:r>
            <a:r>
              <a:rPr lang="en-US" dirty="0" smtClean="0"/>
              <a:t> </a:t>
            </a:r>
            <a:r>
              <a:rPr lang="tr-TR" dirty="0" smtClean="0"/>
              <a:t>4</a:t>
            </a:r>
            <a:r>
              <a:rPr lang="tr-TR" baseline="30000" dirty="0" smtClean="0"/>
              <a:t>th</a:t>
            </a:r>
            <a:r>
              <a:rPr lang="tr-TR" dirty="0" smtClean="0"/>
              <a:t> Edition, </a:t>
            </a:r>
            <a:r>
              <a:rPr lang="en-US" dirty="0" smtClean="0"/>
              <a:t>Pearson </a:t>
            </a:r>
            <a:r>
              <a:rPr lang="en-US" dirty="0"/>
              <a:t>Prentice </a:t>
            </a:r>
            <a:r>
              <a:rPr lang="en-US" dirty="0" smtClean="0"/>
              <a:t>Hall</a:t>
            </a:r>
            <a:r>
              <a:rPr lang="tr-TR" dirty="0" smtClean="0"/>
              <a:t>, 2011.</a:t>
            </a:r>
          </a:p>
          <a:p>
            <a:pPr>
              <a:lnSpc>
                <a:spcPct val="110000"/>
              </a:lnSpc>
            </a:pPr>
            <a:endParaRPr lang="tr-TR" dirty="0"/>
          </a:p>
          <a:p>
            <a:pPr>
              <a:lnSpc>
                <a:spcPct val="110000"/>
              </a:lnSpc>
            </a:pPr>
            <a:endParaRPr lang="tr-TR" dirty="0" smtClean="0"/>
          </a:p>
          <a:p>
            <a:pPr>
              <a:lnSpc>
                <a:spcPct val="110000"/>
              </a:lnSpc>
            </a:pPr>
            <a:endParaRPr lang="tr-TR" dirty="0"/>
          </a:p>
          <a:p>
            <a:pPr>
              <a:lnSpc>
                <a:spcPct val="110000"/>
              </a:lnSpc>
            </a:pPr>
            <a:endParaRPr lang="tr-TR" dirty="0" smtClean="0"/>
          </a:p>
          <a:p>
            <a:pPr>
              <a:lnSpc>
                <a:spcPct val="110000"/>
              </a:lnSpc>
            </a:pPr>
            <a:endParaRPr lang="tr-TR" dirty="0" smtClean="0"/>
          </a:p>
          <a:p>
            <a:pPr>
              <a:lnSpc>
                <a:spcPct val="110000"/>
              </a:lnSpc>
            </a:pPr>
            <a:endParaRPr lang="tr-TR" dirty="0"/>
          </a:p>
        </p:txBody>
      </p:sp>
      <p:pic>
        <p:nvPicPr>
          <p:cNvPr id="1026" name="Picture 2" descr="Computer Graphics With OpenGL by Hearn and Baker ile ilgili görsel sonu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810" y="1819714"/>
            <a:ext cx="2028990" cy="2617398"/>
          </a:xfrm>
          <a:prstGeom prst="rect">
            <a:avLst/>
          </a:prstGeom>
          <a:noFill/>
          <a:extLst>
            <a:ext uri="{909E8E84-426E-40DD-AFC4-6F175D3DCCD1}">
              <a14:hiddenFill xmlns:a14="http://schemas.microsoft.com/office/drawing/2010/main">
                <a:solidFill>
                  <a:srgbClr val="FFFFFF"/>
                </a:solidFill>
              </a14:hiddenFill>
            </a:ext>
          </a:extLst>
        </p:spPr>
      </p:pic>
      <p:sp>
        <p:nvSpPr>
          <p:cNvPr id="6" name="İçerik Yer Tutucusu 2"/>
          <p:cNvSpPr txBox="1">
            <a:spLocks/>
          </p:cNvSpPr>
          <p:nvPr/>
        </p:nvSpPr>
        <p:spPr>
          <a:xfrm>
            <a:off x="3347864" y="4437112"/>
            <a:ext cx="5987008" cy="1788848"/>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tr-TR" sz="4000" b="1"/>
              <a:t>Learn </a:t>
            </a:r>
            <a:r>
              <a:rPr lang="tr-TR" sz="4000" b="1" smtClean="0"/>
              <a:t>OpenGL</a:t>
            </a:r>
            <a:endParaRPr lang="en-US" sz="4000" smtClean="0"/>
          </a:p>
          <a:p>
            <a:pPr lvl="1"/>
            <a:r>
              <a:rPr lang="tr-TR" sz="3600" smtClean="0"/>
              <a:t>Joey </a:t>
            </a:r>
            <a:r>
              <a:rPr lang="tr-TR" sz="3600"/>
              <a:t>de </a:t>
            </a:r>
            <a:r>
              <a:rPr lang="tr-TR" sz="3600" smtClean="0"/>
              <a:t>Vries</a:t>
            </a:r>
            <a:r>
              <a:rPr lang="en-US" sz="3600" smtClean="0"/>
              <a:t>, 2015.</a:t>
            </a:r>
          </a:p>
          <a:p>
            <a:pPr lvl="1"/>
            <a:r>
              <a:rPr lang="en-US" sz="3600" smtClean="0"/>
              <a:t>learnopengl.com</a:t>
            </a:r>
            <a:r>
              <a:rPr lang="tr-TR" sz="3600" smtClean="0"/>
              <a:t> </a:t>
            </a:r>
            <a:r>
              <a:rPr lang="tr-TR" sz="3600"/>
              <a:t>sitesinin çevrimdışı </a:t>
            </a:r>
            <a:r>
              <a:rPr lang="en-US" sz="3600" smtClean="0"/>
              <a:t>bir </a:t>
            </a:r>
            <a:r>
              <a:rPr lang="tr-TR" sz="3600" smtClean="0"/>
              <a:t>kopyası</a:t>
            </a:r>
            <a:endParaRPr lang="tr-TR" sz="3600"/>
          </a:p>
          <a:p>
            <a:endParaRPr lang="tr-TR" dirty="0" smtClean="0"/>
          </a:p>
          <a:p>
            <a:endParaRPr lang="tr-TR" dirty="0" smtClean="0"/>
          </a:p>
          <a:p>
            <a:endParaRPr lang="tr-TR" dirty="0" smtClean="0"/>
          </a:p>
          <a:p>
            <a:endParaRPr lang="tr-TR" dirty="0"/>
          </a:p>
        </p:txBody>
      </p:sp>
      <p:pic>
        <p:nvPicPr>
          <p:cNvPr id="4" name="Resim 3"/>
          <p:cNvPicPr>
            <a:picLocks noChangeAspect="1"/>
          </p:cNvPicPr>
          <p:nvPr/>
        </p:nvPicPr>
        <p:blipFill>
          <a:blip r:embed="rId4"/>
          <a:stretch>
            <a:fillRect/>
          </a:stretch>
        </p:blipFill>
        <p:spPr>
          <a:xfrm>
            <a:off x="827584" y="3501008"/>
            <a:ext cx="2105182" cy="2966239"/>
          </a:xfrm>
          <a:prstGeom prst="rect">
            <a:avLst/>
          </a:prstGeom>
        </p:spPr>
      </p:pic>
    </p:spTree>
    <p:extLst>
      <p:ext uri="{BB962C8B-B14F-4D97-AF65-F5344CB8AC3E}">
        <p14:creationId xmlns:p14="http://schemas.microsoft.com/office/powerpoint/2010/main" val="136629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2"/>
          <p:cNvSpPr txBox="1">
            <a:spLocks/>
          </p:cNvSpPr>
          <p:nvPr/>
        </p:nvSpPr>
        <p:spPr>
          <a:xfrm>
            <a:off x="535616" y="1772816"/>
            <a:ext cx="6264696" cy="17888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tr-TR" sz="2400" b="1" smtClean="0"/>
              <a:t>Computer Graphics: Principles and Practice</a:t>
            </a:r>
            <a:r>
              <a:rPr lang="tr-TR" sz="2400" smtClean="0"/>
              <a:t>,</a:t>
            </a:r>
            <a:r>
              <a:rPr lang="en-US" sz="2400" smtClean="0"/>
              <a:t> </a:t>
            </a:r>
          </a:p>
          <a:p>
            <a:pPr lvl="1">
              <a:lnSpc>
                <a:spcPct val="120000"/>
              </a:lnSpc>
            </a:pPr>
            <a:r>
              <a:rPr lang="en-US" sz="2000" smtClean="0"/>
              <a:t>Foley, J. D., Van, F. D., Van Dam, A., Feiner, S. K., Hughes, J. F., Hughes, J., </a:t>
            </a:r>
            <a:r>
              <a:rPr lang="tr-TR" sz="2000" smtClean="0"/>
              <a:t>and</a:t>
            </a:r>
            <a:r>
              <a:rPr lang="en-US" sz="2000" smtClean="0"/>
              <a:t> Angel, E.</a:t>
            </a:r>
            <a:r>
              <a:rPr lang="tr-TR" sz="2000" smtClean="0"/>
              <a:t>, </a:t>
            </a:r>
            <a:r>
              <a:rPr lang="en-US" sz="2000" smtClean="0"/>
              <a:t>Addison-Wesley Professional</a:t>
            </a:r>
            <a:r>
              <a:rPr lang="tr-TR" sz="2000" smtClean="0"/>
              <a:t>, 2013.</a:t>
            </a:r>
          </a:p>
          <a:p>
            <a:pPr>
              <a:lnSpc>
                <a:spcPct val="120000"/>
              </a:lnSpc>
            </a:pPr>
            <a:endParaRPr lang="tr-TR" sz="2000" dirty="0" smtClean="0"/>
          </a:p>
          <a:p>
            <a:pPr>
              <a:lnSpc>
                <a:spcPct val="120000"/>
              </a:lnSpc>
            </a:pPr>
            <a:endParaRPr lang="tr-TR" sz="2000" dirty="0" smtClean="0"/>
          </a:p>
          <a:p>
            <a:pPr>
              <a:lnSpc>
                <a:spcPct val="120000"/>
              </a:lnSpc>
            </a:pPr>
            <a:endParaRPr lang="tr-TR" sz="2000" dirty="0" smtClean="0"/>
          </a:p>
          <a:p>
            <a:pPr>
              <a:lnSpc>
                <a:spcPct val="120000"/>
              </a:lnSpc>
            </a:pPr>
            <a:endParaRPr lang="tr-TR" sz="2000" dirty="0"/>
          </a:p>
        </p:txBody>
      </p:sp>
      <p:sp>
        <p:nvSpPr>
          <p:cNvPr id="2" name="Başlık 1"/>
          <p:cNvSpPr>
            <a:spLocks noGrp="1"/>
          </p:cNvSpPr>
          <p:nvPr>
            <p:ph type="title"/>
          </p:nvPr>
        </p:nvSpPr>
        <p:spPr/>
        <p:txBody>
          <a:bodyPr/>
          <a:lstStyle/>
          <a:p>
            <a:r>
              <a:rPr lang="en-US" smtClean="0"/>
              <a:t>Ek </a:t>
            </a:r>
            <a:r>
              <a:rPr lang="tr-TR" smtClean="0"/>
              <a:t>Kaynaklar</a:t>
            </a:r>
            <a:endParaRPr lang="tr-TR" dirty="0"/>
          </a:p>
        </p:txBody>
      </p:sp>
      <p:sp>
        <p:nvSpPr>
          <p:cNvPr id="6" name="İçerik Yer Tutucusu 2"/>
          <p:cNvSpPr txBox="1">
            <a:spLocks/>
          </p:cNvSpPr>
          <p:nvPr/>
        </p:nvSpPr>
        <p:spPr>
          <a:xfrm>
            <a:off x="550112" y="3631256"/>
            <a:ext cx="6124616" cy="24531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tr-TR" sz="2400" b="1" smtClean="0"/>
              <a:t>Diğer </a:t>
            </a:r>
            <a:r>
              <a:rPr lang="en-US" sz="2400" b="1" smtClean="0"/>
              <a:t>üniversitelerin ders notları</a:t>
            </a:r>
            <a:endParaRPr lang="tr-TR" sz="2400" dirty="0" smtClean="0"/>
          </a:p>
          <a:p>
            <a:pPr marL="355600" indent="0">
              <a:buNone/>
            </a:pPr>
            <a:r>
              <a:rPr lang="en-US" sz="2000" smtClean="0"/>
              <a:t>YTÜ, ODTÜ, </a:t>
            </a:r>
            <a:r>
              <a:rPr lang="tr-TR" sz="2000" smtClean="0"/>
              <a:t>University </a:t>
            </a:r>
            <a:r>
              <a:rPr lang="tr-TR" sz="2000"/>
              <a:t>of </a:t>
            </a:r>
            <a:r>
              <a:rPr lang="tr-TR" sz="2000" smtClean="0"/>
              <a:t>Berkeley</a:t>
            </a:r>
            <a:r>
              <a:rPr lang="en-US" sz="2000" smtClean="0"/>
              <a:t>, </a:t>
            </a:r>
            <a:r>
              <a:rPr lang="tr-TR" sz="2000" smtClean="0"/>
              <a:t>MIT</a:t>
            </a:r>
            <a:r>
              <a:rPr lang="en-US" sz="2000" smtClean="0"/>
              <a:t>, </a:t>
            </a:r>
          </a:p>
          <a:p>
            <a:pPr marL="355600" indent="0">
              <a:buNone/>
            </a:pPr>
            <a:r>
              <a:rPr lang="tr-TR" sz="2000" smtClean="0"/>
              <a:t>Princeton University</a:t>
            </a:r>
            <a:r>
              <a:rPr lang="en-US" sz="2000" smtClean="0"/>
              <a:t>, </a:t>
            </a:r>
            <a:r>
              <a:rPr lang="tr-TR" sz="2000" smtClean="0"/>
              <a:t>University </a:t>
            </a:r>
            <a:r>
              <a:rPr lang="tr-TR" sz="2000"/>
              <a:t>of </a:t>
            </a:r>
            <a:r>
              <a:rPr lang="tr-TR" sz="2000" smtClean="0"/>
              <a:t>Brown</a:t>
            </a:r>
            <a:r>
              <a:rPr lang="en-US" sz="2000" smtClean="0"/>
              <a:t>, </a:t>
            </a:r>
          </a:p>
          <a:p>
            <a:pPr marL="355600" indent="0">
              <a:buNone/>
            </a:pPr>
            <a:r>
              <a:rPr lang="tr-TR" sz="2000" smtClean="0"/>
              <a:t>Stanford Universit</a:t>
            </a:r>
            <a:r>
              <a:rPr lang="en-US" sz="2000" smtClean="0"/>
              <a:t>y</a:t>
            </a:r>
          </a:p>
          <a:p>
            <a:pPr marL="0" indent="0">
              <a:buNone/>
            </a:pPr>
            <a:endParaRPr lang="tr-TR" sz="1600" dirty="0" smtClean="0"/>
          </a:p>
          <a:p>
            <a:endParaRPr lang="tr-TR" sz="1600" dirty="0" smtClean="0"/>
          </a:p>
          <a:p>
            <a:endParaRPr lang="tr-TR" sz="1600" dirty="0" smtClean="0"/>
          </a:p>
          <a:p>
            <a:endParaRPr lang="tr-TR" sz="1600" dirty="0"/>
          </a:p>
        </p:txBody>
      </p:sp>
      <p:pic>
        <p:nvPicPr>
          <p:cNvPr id="5" name="Picture 4" descr="Computer graphics,book ile ilgili görsel sonuc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1967870"/>
            <a:ext cx="2160240" cy="269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5020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İçerik I</a:t>
            </a:r>
            <a:endParaRPr lang="tr-TR" dirty="0"/>
          </a:p>
        </p:txBody>
      </p:sp>
      <p:sp>
        <p:nvSpPr>
          <p:cNvPr id="3" name="İçerik Yer Tutucusu 2"/>
          <p:cNvSpPr>
            <a:spLocks noGrp="1"/>
          </p:cNvSpPr>
          <p:nvPr>
            <p:ph idx="1"/>
          </p:nvPr>
        </p:nvSpPr>
        <p:spPr>
          <a:xfrm>
            <a:off x="457200" y="1600200"/>
            <a:ext cx="6779096" cy="4853136"/>
          </a:xfrm>
        </p:spPr>
        <p:txBody>
          <a:bodyPr>
            <a:normAutofit fontScale="70000" lnSpcReduction="20000"/>
          </a:bodyPr>
          <a:lstStyle/>
          <a:p>
            <a:r>
              <a:rPr lang="tr-TR" sz="3100" dirty="0"/>
              <a:t>Bilgisayar grafikleri donanım ve yazılımı</a:t>
            </a:r>
          </a:p>
          <a:p>
            <a:r>
              <a:rPr lang="tr-TR" sz="3100" dirty="0"/>
              <a:t>Grafik </a:t>
            </a:r>
            <a:r>
              <a:rPr lang="tr-TR" sz="3100"/>
              <a:t>çıktı öğeleri</a:t>
            </a:r>
            <a:endParaRPr lang="tr-TR" sz="3100" dirty="0"/>
          </a:p>
          <a:p>
            <a:r>
              <a:rPr lang="tr-TR" sz="3100" dirty="0"/>
              <a:t>Grafik öğelerinin özellikleri</a:t>
            </a:r>
          </a:p>
          <a:p>
            <a:r>
              <a:rPr lang="tr-TR" sz="3100" dirty="0" err="1"/>
              <a:t>Spline</a:t>
            </a:r>
            <a:r>
              <a:rPr lang="tr-TR" sz="3100" dirty="0"/>
              <a:t> temsilleri</a:t>
            </a:r>
          </a:p>
          <a:p>
            <a:r>
              <a:rPr lang="tr-TR" sz="3100" dirty="0"/>
              <a:t>Temel grafik algoritmaları</a:t>
            </a:r>
          </a:p>
          <a:p>
            <a:r>
              <a:rPr lang="tr-TR" sz="3100" dirty="0"/>
              <a:t>İki boyutta </a:t>
            </a:r>
            <a:r>
              <a:rPr lang="tr-TR" sz="3100"/>
              <a:t>geometrik </a:t>
            </a:r>
            <a:r>
              <a:rPr lang="tr-TR" sz="3100" smtClean="0"/>
              <a:t>dönüşümler</a:t>
            </a:r>
            <a:endParaRPr lang="tr-TR" sz="3100" dirty="0"/>
          </a:p>
          <a:p>
            <a:r>
              <a:rPr lang="tr-TR" sz="3100" dirty="0"/>
              <a:t>İki boyutta bakış</a:t>
            </a:r>
          </a:p>
          <a:p>
            <a:r>
              <a:rPr lang="tr-TR" sz="3100" dirty="0"/>
              <a:t>Üç boyutta </a:t>
            </a:r>
            <a:r>
              <a:rPr lang="tr-TR" sz="3100"/>
              <a:t>geometrik </a:t>
            </a:r>
            <a:r>
              <a:rPr lang="tr-TR" sz="3100" smtClean="0"/>
              <a:t>dönüşümler</a:t>
            </a:r>
            <a:endParaRPr lang="tr-TR" sz="3100" dirty="0"/>
          </a:p>
          <a:p>
            <a:r>
              <a:rPr lang="tr-TR" sz="3100" dirty="0"/>
              <a:t>Üç boyutta bakış</a:t>
            </a:r>
          </a:p>
          <a:p>
            <a:r>
              <a:rPr lang="tr-TR" sz="3100" dirty="0"/>
              <a:t>Animasyon</a:t>
            </a:r>
          </a:p>
          <a:p>
            <a:r>
              <a:rPr lang="tr-TR" sz="3100" dirty="0"/>
              <a:t>Doku döşeme ve yüzey detayı yöntemleri</a:t>
            </a:r>
          </a:p>
          <a:p>
            <a:r>
              <a:rPr lang="tr-TR" sz="3100" dirty="0"/>
              <a:t>Etkileşimli girdi yöntemleri ve kullanıcı grafik ara yüzleri</a:t>
            </a:r>
          </a:p>
          <a:p>
            <a:r>
              <a:rPr lang="tr-TR" sz="3100" dirty="0"/>
              <a:t>Üç boyutlu </a:t>
            </a:r>
            <a:r>
              <a:rPr lang="tr-TR" sz="3100"/>
              <a:t>nesne temsilleri</a:t>
            </a:r>
            <a:endParaRPr lang="tr-TR" sz="3100" dirty="0"/>
          </a:p>
          <a:p>
            <a:endParaRPr lang="tr-TR" dirty="0" smtClean="0"/>
          </a:p>
        </p:txBody>
      </p:sp>
      <p:sp>
        <p:nvSpPr>
          <p:cNvPr id="4" name="Dikdörtgen 3"/>
          <p:cNvSpPr/>
          <p:nvPr/>
        </p:nvSpPr>
        <p:spPr>
          <a:xfrm>
            <a:off x="7630551" y="3697868"/>
            <a:ext cx="1549961" cy="523220"/>
          </a:xfrm>
          <a:prstGeom prst="rect">
            <a:avLst/>
          </a:prstGeom>
        </p:spPr>
        <p:txBody>
          <a:bodyPr wrap="square">
            <a:spAutoFit/>
          </a:bodyPr>
          <a:lstStyle/>
          <a:p>
            <a:r>
              <a:rPr lang="tr-TR" sz="2800" b="1" dirty="0" err="1"/>
              <a:t>OpenGL</a:t>
            </a:r>
            <a:endParaRPr lang="tr-TR" b="1" dirty="0"/>
          </a:p>
        </p:txBody>
      </p:sp>
      <p:sp>
        <p:nvSpPr>
          <p:cNvPr id="5" name="Sağ Ayraç 4"/>
          <p:cNvSpPr/>
          <p:nvPr/>
        </p:nvSpPr>
        <p:spPr>
          <a:xfrm>
            <a:off x="6855570" y="1610961"/>
            <a:ext cx="774981" cy="465881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1774404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İçerik II</a:t>
            </a:r>
            <a:endParaRPr lang="tr-TR" dirty="0"/>
          </a:p>
        </p:txBody>
      </p:sp>
      <p:sp>
        <p:nvSpPr>
          <p:cNvPr id="3" name="İçerik Yer Tutucusu 2"/>
          <p:cNvSpPr>
            <a:spLocks noGrp="1"/>
          </p:cNvSpPr>
          <p:nvPr>
            <p:ph idx="1"/>
          </p:nvPr>
        </p:nvSpPr>
        <p:spPr>
          <a:xfrm>
            <a:off x="457200" y="1783357"/>
            <a:ext cx="6563072" cy="4525963"/>
          </a:xfrm>
        </p:spPr>
        <p:txBody>
          <a:bodyPr>
            <a:noAutofit/>
          </a:bodyPr>
          <a:lstStyle/>
          <a:p>
            <a:r>
              <a:rPr lang="tr-TR" sz="2200" dirty="0" smtClean="0"/>
              <a:t>Hiyerarşik modelleme</a:t>
            </a:r>
            <a:endParaRPr lang="tr-TR" sz="2200" dirty="0"/>
          </a:p>
          <a:p>
            <a:r>
              <a:rPr lang="tr-TR" sz="2200" dirty="0" smtClean="0"/>
              <a:t>Görünür </a:t>
            </a:r>
            <a:r>
              <a:rPr lang="tr-TR" sz="2200" dirty="0"/>
              <a:t>yüzey bulma yöntemleri</a:t>
            </a:r>
          </a:p>
          <a:p>
            <a:r>
              <a:rPr lang="tr-TR" sz="2200" dirty="0"/>
              <a:t>Işıklandırma modelleri ve yüzey görselleştirme yöntemleri</a:t>
            </a:r>
          </a:p>
          <a:p>
            <a:r>
              <a:rPr lang="tr-TR" sz="2200" dirty="0" smtClean="0"/>
              <a:t>Renk </a:t>
            </a:r>
            <a:r>
              <a:rPr lang="tr-TR" sz="2200" dirty="0"/>
              <a:t>modelleri ve renk uygulamaları</a:t>
            </a:r>
          </a:p>
          <a:p>
            <a:r>
              <a:rPr lang="tr-TR" sz="2200" dirty="0"/>
              <a:t>Genel ışıklandırma</a:t>
            </a:r>
          </a:p>
          <a:p>
            <a:r>
              <a:rPr lang="tr-TR" sz="2200" dirty="0"/>
              <a:t>Programlanabilir </a:t>
            </a:r>
            <a:r>
              <a:rPr lang="tr-TR" sz="2200" dirty="0" err="1"/>
              <a:t>gölgelendiriciler</a:t>
            </a:r>
            <a:endParaRPr lang="tr-TR" sz="2200" dirty="0"/>
          </a:p>
          <a:p>
            <a:r>
              <a:rPr lang="tr-TR" sz="2200" dirty="0" smtClean="0"/>
              <a:t>Algoritmayla </a:t>
            </a:r>
            <a:r>
              <a:rPr lang="tr-TR" sz="2200" dirty="0"/>
              <a:t>modelleme</a:t>
            </a:r>
          </a:p>
          <a:p>
            <a:r>
              <a:rPr lang="tr-TR" sz="2200" dirty="0"/>
              <a:t>Veri </a:t>
            </a:r>
            <a:r>
              <a:rPr lang="tr-TR" sz="2200"/>
              <a:t>setlerinin </a:t>
            </a:r>
            <a:r>
              <a:rPr lang="tr-TR" sz="2200" smtClean="0"/>
              <a:t>görselleştirilmesi</a:t>
            </a:r>
            <a:endParaRPr lang="en-US" sz="2200" smtClean="0"/>
          </a:p>
          <a:p>
            <a:r>
              <a:rPr lang="tr-TR" sz="2200"/>
              <a:t>Grafik için temel matematik</a:t>
            </a:r>
          </a:p>
          <a:p>
            <a:r>
              <a:rPr lang="tr-TR" sz="2200"/>
              <a:t>Grafik dosya formatları</a:t>
            </a:r>
          </a:p>
          <a:p>
            <a:endParaRPr lang="tr-TR" sz="2200" dirty="0"/>
          </a:p>
          <a:p>
            <a:endParaRPr lang="tr-TR" sz="2200" dirty="0"/>
          </a:p>
        </p:txBody>
      </p:sp>
      <p:sp>
        <p:nvSpPr>
          <p:cNvPr id="6" name="Dikdörtgen 5"/>
          <p:cNvSpPr/>
          <p:nvPr/>
        </p:nvSpPr>
        <p:spPr>
          <a:xfrm>
            <a:off x="7630551" y="3697868"/>
            <a:ext cx="1549961" cy="523220"/>
          </a:xfrm>
          <a:prstGeom prst="rect">
            <a:avLst/>
          </a:prstGeom>
        </p:spPr>
        <p:txBody>
          <a:bodyPr wrap="square">
            <a:spAutoFit/>
          </a:bodyPr>
          <a:lstStyle/>
          <a:p>
            <a:r>
              <a:rPr lang="tr-TR" sz="2800" b="1" dirty="0" err="1"/>
              <a:t>OpenGL</a:t>
            </a:r>
            <a:endParaRPr lang="tr-TR" b="1" dirty="0"/>
          </a:p>
        </p:txBody>
      </p:sp>
      <p:sp>
        <p:nvSpPr>
          <p:cNvPr id="7" name="Sağ Ayraç 6"/>
          <p:cNvSpPr/>
          <p:nvPr/>
        </p:nvSpPr>
        <p:spPr>
          <a:xfrm>
            <a:off x="6848805" y="1628800"/>
            <a:ext cx="774981" cy="46805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2852948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Notlandırma</a:t>
            </a:r>
            <a:endParaRPr lang="tr-TR" dirty="0"/>
          </a:p>
        </p:txBody>
      </p:sp>
      <p:sp>
        <p:nvSpPr>
          <p:cNvPr id="3" name="İçerik Yer Tutucusu 2"/>
          <p:cNvSpPr>
            <a:spLocks noGrp="1"/>
          </p:cNvSpPr>
          <p:nvPr>
            <p:ph idx="1"/>
          </p:nvPr>
        </p:nvSpPr>
        <p:spPr/>
        <p:txBody>
          <a:bodyPr>
            <a:normAutofit fontScale="92500" lnSpcReduction="10000"/>
          </a:bodyPr>
          <a:lstStyle/>
          <a:p>
            <a:pPr>
              <a:lnSpc>
                <a:spcPct val="120000"/>
              </a:lnSpc>
            </a:pPr>
            <a:r>
              <a:rPr lang="en-US" smtClean="0"/>
              <a:t>Lab çalışmaları</a:t>
            </a:r>
            <a:r>
              <a:rPr lang="tr-TR" dirty="0" smtClean="0"/>
              <a:t>		</a:t>
            </a:r>
            <a:r>
              <a:rPr lang="tr-TR" smtClean="0"/>
              <a:t>	%</a:t>
            </a:r>
            <a:r>
              <a:rPr lang="tr-TR" dirty="0" smtClean="0"/>
              <a:t>30</a:t>
            </a:r>
          </a:p>
          <a:p>
            <a:pPr lvl="1">
              <a:lnSpc>
                <a:spcPct val="120000"/>
              </a:lnSpc>
            </a:pPr>
            <a:r>
              <a:rPr lang="en-US" smtClean="0"/>
              <a:t>İdealde haftada b</a:t>
            </a:r>
            <a:r>
              <a:rPr lang="tr-TR" smtClean="0"/>
              <a:t>ir</a:t>
            </a:r>
            <a:endParaRPr lang="en-US" smtClean="0"/>
          </a:p>
          <a:p>
            <a:pPr lvl="1">
              <a:lnSpc>
                <a:spcPct val="120000"/>
              </a:lnSpc>
            </a:pPr>
            <a:r>
              <a:rPr lang="en-US" smtClean="0"/>
              <a:t>Bir haftaya yakın çalışma süresi</a:t>
            </a:r>
          </a:p>
          <a:p>
            <a:pPr lvl="1">
              <a:lnSpc>
                <a:spcPct val="120000"/>
              </a:lnSpc>
            </a:pPr>
            <a:r>
              <a:rPr lang="en-US" smtClean="0"/>
              <a:t>Son teslim tarihinden sonra </a:t>
            </a:r>
            <a:r>
              <a:rPr lang="tr-TR" smtClean="0"/>
              <a:t>geç teslim </a:t>
            </a:r>
            <a:r>
              <a:rPr lang="en-US" smtClean="0"/>
              <a:t>yok</a:t>
            </a:r>
            <a:endParaRPr lang="tr-TR" dirty="0" smtClean="0"/>
          </a:p>
          <a:p>
            <a:pPr>
              <a:lnSpc>
                <a:spcPct val="120000"/>
              </a:lnSpc>
            </a:pPr>
            <a:r>
              <a:rPr lang="tr-TR" dirty="0"/>
              <a:t>Vize		</a:t>
            </a:r>
            <a:r>
              <a:rPr lang="tr-TR"/>
              <a:t>	</a:t>
            </a:r>
            <a:r>
              <a:rPr lang="en-US" smtClean="0"/>
              <a:t>	</a:t>
            </a:r>
            <a:r>
              <a:rPr lang="tr-TR" smtClean="0"/>
              <a:t>%</a:t>
            </a:r>
            <a:r>
              <a:rPr lang="tr-TR" dirty="0" smtClean="0"/>
              <a:t>10</a:t>
            </a:r>
          </a:p>
          <a:p>
            <a:pPr>
              <a:lnSpc>
                <a:spcPct val="120000"/>
              </a:lnSpc>
            </a:pPr>
            <a:r>
              <a:rPr lang="tr-TR" smtClean="0"/>
              <a:t>Final</a:t>
            </a:r>
            <a:r>
              <a:rPr lang="en-US" smtClean="0"/>
              <a:t> (teori)</a:t>
            </a:r>
            <a:r>
              <a:rPr lang="tr-TR" dirty="0" smtClean="0"/>
              <a:t>		</a:t>
            </a:r>
            <a:r>
              <a:rPr lang="tr-TR" smtClean="0"/>
              <a:t>	%</a:t>
            </a:r>
            <a:r>
              <a:rPr lang="en-US" smtClean="0"/>
              <a:t>4</a:t>
            </a:r>
            <a:r>
              <a:rPr lang="tr-TR" smtClean="0"/>
              <a:t>0</a:t>
            </a:r>
            <a:endParaRPr lang="tr-TR" dirty="0" smtClean="0"/>
          </a:p>
          <a:p>
            <a:pPr>
              <a:lnSpc>
                <a:spcPct val="120000"/>
              </a:lnSpc>
            </a:pPr>
            <a:r>
              <a:rPr lang="en-US" smtClean="0"/>
              <a:t>Final (</a:t>
            </a:r>
            <a:r>
              <a:rPr lang="en-US"/>
              <a:t>p</a:t>
            </a:r>
            <a:r>
              <a:rPr lang="tr-TR" smtClean="0"/>
              <a:t>roje</a:t>
            </a:r>
            <a:r>
              <a:rPr lang="en-US" smtClean="0"/>
              <a:t>)</a:t>
            </a:r>
            <a:r>
              <a:rPr lang="tr-TR" dirty="0" smtClean="0"/>
              <a:t>			</a:t>
            </a:r>
            <a:r>
              <a:rPr lang="tr-TR" smtClean="0"/>
              <a:t>%20</a:t>
            </a:r>
            <a:endParaRPr lang="en-US" smtClean="0"/>
          </a:p>
          <a:p>
            <a:pPr>
              <a:lnSpc>
                <a:spcPct val="120000"/>
              </a:lnSpc>
            </a:pPr>
            <a:r>
              <a:rPr lang="en-US" smtClean="0"/>
              <a:t>Katılım ve kısa sınav		%10 (bonus)</a:t>
            </a:r>
            <a:endParaRPr lang="tr-TR" dirty="0" smtClean="0"/>
          </a:p>
          <a:p>
            <a:pPr marL="0" indent="0">
              <a:lnSpc>
                <a:spcPct val="120000"/>
              </a:lnSpc>
              <a:buNone/>
            </a:pPr>
            <a:endParaRPr lang="tr-TR" dirty="0"/>
          </a:p>
        </p:txBody>
      </p:sp>
    </p:spTree>
    <p:extLst>
      <p:ext uri="{BB962C8B-B14F-4D97-AF65-F5344CB8AC3E}">
        <p14:creationId xmlns:p14="http://schemas.microsoft.com/office/powerpoint/2010/main" val="1735305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İşbirliği Kuralları</a:t>
            </a:r>
            <a:endParaRPr lang="tr-TR" dirty="0"/>
          </a:p>
        </p:txBody>
      </p:sp>
      <p:sp>
        <p:nvSpPr>
          <p:cNvPr id="3" name="İçerik Yer Tutucusu 2"/>
          <p:cNvSpPr>
            <a:spLocks noGrp="1"/>
          </p:cNvSpPr>
          <p:nvPr>
            <p:ph idx="1"/>
          </p:nvPr>
        </p:nvSpPr>
        <p:spPr/>
        <p:txBody>
          <a:bodyPr>
            <a:normAutofit fontScale="85000" lnSpcReduction="20000"/>
          </a:bodyPr>
          <a:lstStyle/>
          <a:p>
            <a:pPr>
              <a:lnSpc>
                <a:spcPct val="120000"/>
              </a:lnSpc>
            </a:pPr>
            <a:r>
              <a:rPr lang="tr-TR" dirty="0" smtClean="0"/>
              <a:t>Kendi kodunuzu </a:t>
            </a:r>
            <a:r>
              <a:rPr lang="tr-TR" smtClean="0"/>
              <a:t>kendiniz yazmalısınız</a:t>
            </a:r>
            <a:r>
              <a:rPr lang="en-US" smtClean="0"/>
              <a:t>.</a:t>
            </a:r>
            <a:endParaRPr lang="en-US" dirty="0"/>
          </a:p>
          <a:p>
            <a:pPr>
              <a:lnSpc>
                <a:spcPct val="120000"/>
              </a:lnSpc>
            </a:pPr>
            <a:r>
              <a:rPr lang="tr-TR" smtClean="0"/>
              <a:t>Yararlandığınız kaynak</a:t>
            </a:r>
            <a:r>
              <a:rPr lang="en-US" smtClean="0"/>
              <a:t>lar</a:t>
            </a:r>
            <a:r>
              <a:rPr lang="tr-TR" smtClean="0"/>
              <a:t> ve</a:t>
            </a:r>
            <a:r>
              <a:rPr lang="en-US" smtClean="0"/>
              <a:t>ya</a:t>
            </a:r>
            <a:r>
              <a:rPr lang="tr-TR" smtClean="0"/>
              <a:t> kodlar varsa</a:t>
            </a:r>
            <a:r>
              <a:rPr lang="en-US" smtClean="0"/>
              <a:t> raporunuzun sonunda</a:t>
            </a:r>
            <a:r>
              <a:rPr lang="tr-TR" smtClean="0"/>
              <a:t> belirtmelisiniz</a:t>
            </a:r>
            <a:r>
              <a:rPr lang="en-US" smtClean="0"/>
              <a:t>.</a:t>
            </a:r>
            <a:endParaRPr lang="en-US" dirty="0"/>
          </a:p>
          <a:p>
            <a:pPr lvl="1">
              <a:lnSpc>
                <a:spcPct val="120000"/>
              </a:lnSpc>
            </a:pPr>
            <a:r>
              <a:rPr lang="tr-TR" smtClean="0"/>
              <a:t>Kitap</a:t>
            </a:r>
            <a:r>
              <a:rPr lang="tr-TR" dirty="0" smtClean="0"/>
              <a:t>, internet sitesi</a:t>
            </a:r>
            <a:r>
              <a:rPr lang="tr-TR" smtClean="0"/>
              <a:t>, </a:t>
            </a:r>
            <a:r>
              <a:rPr lang="en-US" smtClean="0"/>
              <a:t>GitHub uygulamaları </a:t>
            </a:r>
            <a:r>
              <a:rPr lang="tr-TR" smtClean="0"/>
              <a:t>olabilir</a:t>
            </a:r>
            <a:r>
              <a:rPr lang="en-US" smtClean="0"/>
              <a:t>.</a:t>
            </a:r>
          </a:p>
          <a:p>
            <a:pPr>
              <a:lnSpc>
                <a:spcPct val="120000"/>
              </a:lnSpc>
            </a:pPr>
            <a:r>
              <a:rPr lang="en-US" smtClean="0"/>
              <a:t>Kodu yazarken fikrini aldığınız bir arkadaşınız veya tanıdığınız varsa raporunuzun sonunda belirtmelisiniz.</a:t>
            </a:r>
            <a:endParaRPr lang="tr-TR" dirty="0"/>
          </a:p>
          <a:p>
            <a:pPr>
              <a:lnSpc>
                <a:spcPct val="120000"/>
              </a:lnSpc>
            </a:pPr>
            <a:r>
              <a:rPr lang="tr-TR" b="1" dirty="0" smtClean="0"/>
              <a:t>Etik olmayanlar</a:t>
            </a:r>
            <a:endParaRPr lang="tr-TR" b="1" dirty="0"/>
          </a:p>
          <a:p>
            <a:pPr lvl="1">
              <a:lnSpc>
                <a:spcPct val="120000"/>
              </a:lnSpc>
            </a:pPr>
            <a:r>
              <a:rPr lang="en-US" smtClean="0"/>
              <a:t>Bir başkasının</a:t>
            </a:r>
            <a:r>
              <a:rPr lang="tr-TR" smtClean="0"/>
              <a:t> kodunu direkt </a:t>
            </a:r>
            <a:r>
              <a:rPr lang="en-US" smtClean="0"/>
              <a:t>alıp ufak değişikliklerle ödev diye teslim etmek.</a:t>
            </a:r>
            <a:endParaRPr lang="en-US" dirty="0"/>
          </a:p>
          <a:p>
            <a:pPr lvl="1">
              <a:lnSpc>
                <a:spcPct val="120000"/>
              </a:lnSpc>
            </a:pPr>
            <a:r>
              <a:rPr lang="en-US" smtClean="0"/>
              <a:t>İzinsiz ve r</a:t>
            </a:r>
            <a:r>
              <a:rPr lang="tr-TR" smtClean="0"/>
              <a:t>eferans göstermeden fikir </a:t>
            </a:r>
            <a:r>
              <a:rPr lang="tr-TR" dirty="0" smtClean="0"/>
              <a:t>ve </a:t>
            </a:r>
            <a:r>
              <a:rPr lang="tr-TR" smtClean="0"/>
              <a:t>kodları kullanmak</a:t>
            </a:r>
            <a:r>
              <a:rPr lang="en-US" smtClean="0"/>
              <a:t>.</a:t>
            </a:r>
            <a:endParaRPr lang="tr-TR" dirty="0"/>
          </a:p>
        </p:txBody>
      </p:sp>
    </p:spTree>
    <p:extLst>
      <p:ext uri="{BB962C8B-B14F-4D97-AF65-F5344CB8AC3E}">
        <p14:creationId xmlns:p14="http://schemas.microsoft.com/office/powerpoint/2010/main" val="40075853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730" y="4838906"/>
            <a:ext cx="150495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Başlık 1"/>
          <p:cNvSpPr>
            <a:spLocks noGrp="1"/>
          </p:cNvSpPr>
          <p:nvPr>
            <p:ph type="title"/>
          </p:nvPr>
        </p:nvSpPr>
        <p:spPr/>
        <p:txBody>
          <a:bodyPr>
            <a:normAutofit fontScale="90000"/>
          </a:bodyPr>
          <a:lstStyle/>
          <a:p>
            <a:r>
              <a:rPr lang="en-US" smtClean="0"/>
              <a:t>Grafik Uygulamaları ile İlgili </a:t>
            </a:r>
            <a:br>
              <a:rPr lang="en-US" smtClean="0"/>
            </a:br>
            <a:r>
              <a:rPr lang="tr-TR" smtClean="0"/>
              <a:t>Bazı </a:t>
            </a:r>
            <a:r>
              <a:rPr lang="en-US" smtClean="0"/>
              <a:t>Süreçler</a:t>
            </a:r>
            <a:endParaRPr lang="tr-TR" dirty="0"/>
          </a:p>
        </p:txBody>
      </p:sp>
      <p:sp>
        <p:nvSpPr>
          <p:cNvPr id="3" name="İçerik Yer Tutucusu 2"/>
          <p:cNvSpPr>
            <a:spLocks noGrp="1"/>
          </p:cNvSpPr>
          <p:nvPr>
            <p:ph idx="1"/>
          </p:nvPr>
        </p:nvSpPr>
        <p:spPr>
          <a:xfrm>
            <a:off x="457200" y="1600200"/>
            <a:ext cx="5583560" cy="4525963"/>
          </a:xfrm>
        </p:spPr>
        <p:txBody>
          <a:bodyPr>
            <a:normAutofit/>
          </a:bodyPr>
          <a:lstStyle/>
          <a:p>
            <a:r>
              <a:rPr lang="tr-TR" sz="2800" dirty="0" smtClean="0"/>
              <a:t>Görüntü işleme (Image </a:t>
            </a:r>
            <a:r>
              <a:rPr lang="tr-TR" sz="2800" dirty="0" err="1" smtClean="0"/>
              <a:t>processing</a:t>
            </a:r>
            <a:r>
              <a:rPr lang="tr-TR" sz="2800" dirty="0" smtClean="0"/>
              <a:t>) </a:t>
            </a:r>
            <a:endParaRPr lang="tr-TR" sz="2800" i="1" dirty="0" smtClean="0"/>
          </a:p>
          <a:p>
            <a:pPr lvl="1"/>
            <a:r>
              <a:rPr lang="tr-TR" sz="2400" i="1" smtClean="0"/>
              <a:t>2</a:t>
            </a:r>
            <a:r>
              <a:rPr lang="en-US" sz="2400" i="1" smtClean="0"/>
              <a:t>-</a:t>
            </a:r>
            <a:r>
              <a:rPr lang="tr-TR" sz="2400" i="1" smtClean="0"/>
              <a:t>B görüntüleri dönüştürür</a:t>
            </a:r>
            <a:r>
              <a:rPr lang="en-US" sz="2400" i="1" smtClean="0"/>
              <a:t>.</a:t>
            </a:r>
            <a:endParaRPr lang="tr-TR" sz="2400" i="1" dirty="0"/>
          </a:p>
          <a:p>
            <a:r>
              <a:rPr lang="tr-TR" sz="2800" dirty="0" smtClean="0"/>
              <a:t>Modelleme (</a:t>
            </a:r>
            <a:r>
              <a:rPr lang="tr-TR" sz="2800" dirty="0" err="1" smtClean="0"/>
              <a:t>Modelling</a:t>
            </a:r>
            <a:r>
              <a:rPr lang="tr-TR" sz="2800" dirty="0" smtClean="0"/>
              <a:t>) </a:t>
            </a:r>
            <a:endParaRPr lang="tr-TR" sz="2800" i="1" dirty="0" smtClean="0"/>
          </a:p>
          <a:p>
            <a:pPr lvl="1"/>
            <a:r>
              <a:rPr lang="tr-TR" sz="2400" i="1" dirty="0"/>
              <a:t>Nesnelerin </a:t>
            </a:r>
            <a:r>
              <a:rPr lang="tr-TR" sz="2400" i="1" dirty="0" smtClean="0"/>
              <a:t>3-B </a:t>
            </a:r>
            <a:r>
              <a:rPr lang="tr-TR" sz="2400" i="1" smtClean="0"/>
              <a:t>temsilini oluşturur</a:t>
            </a:r>
            <a:r>
              <a:rPr lang="en-US" sz="2400" i="1" smtClean="0"/>
              <a:t>.</a:t>
            </a:r>
            <a:endParaRPr lang="tr-TR" sz="2400" dirty="0"/>
          </a:p>
          <a:p>
            <a:r>
              <a:rPr lang="tr-TR" sz="2800" dirty="0" smtClean="0"/>
              <a:t>Görselleştirme (</a:t>
            </a:r>
            <a:r>
              <a:rPr lang="en-US" sz="2800" dirty="0" smtClean="0"/>
              <a:t>Rendering</a:t>
            </a:r>
            <a:r>
              <a:rPr lang="tr-TR" sz="2800" dirty="0" smtClean="0"/>
              <a:t>)</a:t>
            </a:r>
          </a:p>
          <a:p>
            <a:pPr lvl="1"/>
            <a:r>
              <a:rPr lang="tr-TR" sz="2400" i="1" dirty="0" smtClean="0"/>
              <a:t>3-B </a:t>
            </a:r>
            <a:r>
              <a:rPr lang="tr-TR" sz="2400" i="1" smtClean="0"/>
              <a:t>modellerden 2</a:t>
            </a:r>
            <a:r>
              <a:rPr lang="en-US" sz="2400" i="1" smtClean="0"/>
              <a:t>-</a:t>
            </a:r>
            <a:r>
              <a:rPr lang="tr-TR" sz="2400" i="1" smtClean="0"/>
              <a:t>B görüntüler oluşturur</a:t>
            </a:r>
            <a:r>
              <a:rPr lang="en-US" sz="2400" i="1" smtClean="0"/>
              <a:t>.</a:t>
            </a:r>
            <a:endParaRPr lang="en-US" sz="2400" i="1" dirty="0"/>
          </a:p>
          <a:p>
            <a:r>
              <a:rPr lang="tr-TR" sz="2800" dirty="0" smtClean="0"/>
              <a:t>Animasyon (</a:t>
            </a:r>
            <a:r>
              <a:rPr lang="en-US" sz="2800" dirty="0" smtClean="0"/>
              <a:t>Animation</a:t>
            </a:r>
            <a:r>
              <a:rPr lang="tr-TR" sz="2800" dirty="0" smtClean="0"/>
              <a:t>)</a:t>
            </a:r>
          </a:p>
          <a:p>
            <a:pPr lvl="1"/>
            <a:r>
              <a:rPr lang="tr-TR" sz="2400" i="1" dirty="0" smtClean="0"/>
              <a:t>zamana bağlı </a:t>
            </a:r>
            <a:r>
              <a:rPr lang="tr-TR" sz="2400" i="1" smtClean="0"/>
              <a:t>değişiklikleri </a:t>
            </a:r>
            <a:r>
              <a:rPr lang="en-US" sz="2400" i="1" smtClean="0"/>
              <a:t>görseller.</a:t>
            </a:r>
            <a:endParaRPr lang="tr-TR" sz="2400" i="1" dirty="0" smtClean="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0" y="1417638"/>
            <a:ext cx="201930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2226940"/>
            <a:ext cx="1152525"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3628425"/>
            <a:ext cx="182880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72665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mtClean="0"/>
              <a:t>Görüntü İşleme</a:t>
            </a:r>
            <a:endParaRPr lang="tr-TR" dirty="0"/>
          </a:p>
        </p:txBody>
      </p:sp>
      <p:sp>
        <p:nvSpPr>
          <p:cNvPr id="3" name="İçerik Yer Tutucusu 2"/>
          <p:cNvSpPr>
            <a:spLocks noGrp="1"/>
          </p:cNvSpPr>
          <p:nvPr>
            <p:ph idx="1"/>
          </p:nvPr>
        </p:nvSpPr>
        <p:spPr/>
        <p:txBody>
          <a:bodyPr>
            <a:normAutofit fontScale="77500" lnSpcReduction="20000"/>
          </a:bodyPr>
          <a:lstStyle/>
          <a:p>
            <a:r>
              <a:rPr lang="tr-TR" dirty="0" smtClean="0"/>
              <a:t>Tarama (</a:t>
            </a:r>
            <a:r>
              <a:rPr lang="tr-TR" dirty="0" err="1"/>
              <a:t>r</a:t>
            </a:r>
            <a:r>
              <a:rPr lang="tr-TR" dirty="0" err="1" smtClean="0"/>
              <a:t>aster</a:t>
            </a:r>
            <a:r>
              <a:rPr lang="tr-TR" dirty="0" smtClean="0"/>
              <a:t>) grafiği</a:t>
            </a:r>
            <a:endParaRPr lang="tr-TR" dirty="0"/>
          </a:p>
          <a:p>
            <a:pPr lvl="1"/>
            <a:r>
              <a:rPr lang="tr-TR" dirty="0" smtClean="0"/>
              <a:t>Görüntüleme cihazları</a:t>
            </a:r>
            <a:endParaRPr lang="tr-TR" dirty="0"/>
          </a:p>
          <a:p>
            <a:pPr lvl="1"/>
            <a:r>
              <a:rPr lang="tr-TR" dirty="0" smtClean="0"/>
              <a:t>Renk modelleri</a:t>
            </a:r>
            <a:endParaRPr lang="tr-TR" dirty="0"/>
          </a:p>
          <a:p>
            <a:r>
              <a:rPr lang="tr-TR" dirty="0" smtClean="0"/>
              <a:t>Görüntü temsili</a:t>
            </a:r>
            <a:endParaRPr lang="tr-TR" dirty="0"/>
          </a:p>
          <a:p>
            <a:pPr lvl="1"/>
            <a:r>
              <a:rPr lang="tr-TR" dirty="0" smtClean="0"/>
              <a:t>Örnekleme (</a:t>
            </a:r>
            <a:r>
              <a:rPr lang="tr-TR" dirty="0" err="1" smtClean="0"/>
              <a:t>sampling</a:t>
            </a:r>
            <a:r>
              <a:rPr lang="tr-TR" dirty="0" smtClean="0"/>
              <a:t>)</a:t>
            </a:r>
            <a:endParaRPr lang="tr-TR" dirty="0"/>
          </a:p>
          <a:p>
            <a:pPr lvl="1"/>
            <a:r>
              <a:rPr lang="tr-TR" dirty="0" smtClean="0"/>
              <a:t>Yeniden oluşturma (</a:t>
            </a:r>
            <a:r>
              <a:rPr lang="tr-TR" dirty="0" err="1" smtClean="0"/>
              <a:t>reconstruction</a:t>
            </a:r>
            <a:r>
              <a:rPr lang="tr-TR" dirty="0" smtClean="0"/>
              <a:t>)</a:t>
            </a:r>
            <a:endParaRPr lang="tr-TR" dirty="0"/>
          </a:p>
          <a:p>
            <a:pPr lvl="1"/>
            <a:r>
              <a:rPr lang="tr-TR" smtClean="0"/>
              <a:t>Nice</a:t>
            </a:r>
            <a:r>
              <a:rPr lang="en-US" smtClean="0"/>
              <a:t>l</a:t>
            </a:r>
            <a:r>
              <a:rPr lang="tr-TR" smtClean="0"/>
              <a:t>leme </a:t>
            </a:r>
            <a:r>
              <a:rPr lang="tr-TR" dirty="0" smtClean="0"/>
              <a:t>ve </a:t>
            </a:r>
            <a:r>
              <a:rPr lang="tr-TR" dirty="0"/>
              <a:t>örtüşme (</a:t>
            </a:r>
            <a:r>
              <a:rPr lang="tr-TR" dirty="0" err="1" smtClean="0"/>
              <a:t>quantization</a:t>
            </a:r>
            <a:r>
              <a:rPr lang="tr-TR" dirty="0" smtClean="0"/>
              <a:t> </a:t>
            </a:r>
            <a:r>
              <a:rPr lang="tr-TR" dirty="0" err="1" smtClean="0"/>
              <a:t>and</a:t>
            </a:r>
            <a:r>
              <a:rPr lang="tr-TR" dirty="0" smtClean="0"/>
              <a:t> </a:t>
            </a:r>
            <a:r>
              <a:rPr lang="tr-TR" dirty="0" err="1" smtClean="0"/>
              <a:t>aliasing</a:t>
            </a:r>
            <a:r>
              <a:rPr lang="tr-TR" dirty="0" smtClean="0"/>
              <a:t>)</a:t>
            </a:r>
            <a:endParaRPr lang="tr-TR" dirty="0"/>
          </a:p>
          <a:p>
            <a:r>
              <a:rPr lang="tr-TR" dirty="0" smtClean="0"/>
              <a:t>Görüntü işleme</a:t>
            </a:r>
            <a:endParaRPr lang="tr-TR" dirty="0"/>
          </a:p>
          <a:p>
            <a:pPr lvl="1"/>
            <a:r>
              <a:rPr lang="tr-TR" dirty="0" smtClean="0"/>
              <a:t>Filtreleme (</a:t>
            </a:r>
            <a:r>
              <a:rPr lang="tr-TR" dirty="0" err="1" smtClean="0"/>
              <a:t>filtering</a:t>
            </a:r>
            <a:r>
              <a:rPr lang="tr-TR" dirty="0" smtClean="0"/>
              <a:t>)</a:t>
            </a:r>
            <a:endParaRPr lang="tr-TR" dirty="0"/>
          </a:p>
          <a:p>
            <a:pPr lvl="1"/>
            <a:r>
              <a:rPr lang="tr-TR" dirty="0" smtClean="0"/>
              <a:t>Eğme (</a:t>
            </a:r>
            <a:r>
              <a:rPr lang="tr-TR" dirty="0" err="1" smtClean="0"/>
              <a:t>warping</a:t>
            </a:r>
            <a:r>
              <a:rPr lang="tr-TR" dirty="0" smtClean="0"/>
              <a:t>)</a:t>
            </a:r>
            <a:endParaRPr lang="tr-TR" dirty="0"/>
          </a:p>
          <a:p>
            <a:pPr lvl="1"/>
            <a:r>
              <a:rPr lang="tr-TR" dirty="0" smtClean="0"/>
              <a:t>Birleştirme (</a:t>
            </a:r>
            <a:r>
              <a:rPr lang="tr-TR" dirty="0" err="1" smtClean="0"/>
              <a:t>composition</a:t>
            </a:r>
            <a:r>
              <a:rPr lang="tr-TR" dirty="0" smtClean="0"/>
              <a:t>)</a:t>
            </a:r>
            <a:endParaRPr lang="tr-TR" dirty="0"/>
          </a:p>
          <a:p>
            <a:pPr lvl="1"/>
            <a:r>
              <a:rPr lang="tr-TR" dirty="0" smtClean="0"/>
              <a:t>Biçim değiştirme (</a:t>
            </a:r>
            <a:r>
              <a:rPr lang="tr-TR" dirty="0" err="1" smtClean="0"/>
              <a:t>morphing</a:t>
            </a:r>
            <a:r>
              <a:rPr lang="tr-TR" dirty="0" smtClean="0"/>
              <a:t>)</a:t>
            </a:r>
            <a:endParaRPr lang="tr-T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1" y="1556792"/>
            <a:ext cx="3262253" cy="2087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8045" y="4168549"/>
            <a:ext cx="2834803" cy="216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5315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Bilgisayar Grafikleri Nedir?</a:t>
            </a:r>
            <a:endParaRPr lang="tr-TR" dirty="0"/>
          </a:p>
        </p:txBody>
      </p:sp>
      <p:sp>
        <p:nvSpPr>
          <p:cNvPr id="3" name="İçerik Yer Tutucusu 2"/>
          <p:cNvSpPr>
            <a:spLocks noGrp="1"/>
          </p:cNvSpPr>
          <p:nvPr>
            <p:ph idx="1"/>
          </p:nvPr>
        </p:nvSpPr>
        <p:spPr>
          <a:xfrm>
            <a:off x="457200" y="1600200"/>
            <a:ext cx="5410944" cy="4781127"/>
          </a:xfrm>
        </p:spPr>
        <p:txBody>
          <a:bodyPr>
            <a:normAutofit/>
          </a:bodyPr>
          <a:lstStyle/>
          <a:p>
            <a:r>
              <a:rPr lang="tr-TR" sz="2800" dirty="0" smtClean="0"/>
              <a:t>Bilgisayarda modeller oluşturma, bunları işleyip dönüştürerek görüntüler üretme </a:t>
            </a:r>
            <a:r>
              <a:rPr lang="tr-TR" sz="2800" smtClean="0"/>
              <a:t>bilimidir.</a:t>
            </a:r>
            <a:endParaRPr lang="tr-TR" sz="2800" dirty="0" smtClean="0"/>
          </a:p>
          <a:p>
            <a:r>
              <a:rPr lang="en-US" sz="2800" smtClean="0"/>
              <a:t>I</a:t>
            </a:r>
            <a:r>
              <a:rPr lang="tr-TR" sz="2800" smtClean="0"/>
              <a:t>şın izlen</a:t>
            </a:r>
            <a:r>
              <a:rPr lang="en-US" sz="2800" smtClean="0"/>
              <a:t>erek oluşturulmuş </a:t>
            </a:r>
            <a:r>
              <a:rPr lang="tr-TR" sz="2800" smtClean="0"/>
              <a:t>(</a:t>
            </a:r>
            <a:r>
              <a:rPr lang="en-US" sz="2800" dirty="0" smtClean="0"/>
              <a:t>ray-traced</a:t>
            </a:r>
            <a:r>
              <a:rPr lang="tr-TR" sz="2800" smtClean="0"/>
              <a:t>)</a:t>
            </a:r>
            <a:r>
              <a:rPr lang="en-US" sz="2800" smtClean="0"/>
              <a:t> </a:t>
            </a:r>
            <a:r>
              <a:rPr lang="tr-TR" sz="2800" smtClean="0"/>
              <a:t>gölgel</a:t>
            </a:r>
            <a:r>
              <a:rPr lang="en-US" sz="2800" smtClean="0"/>
              <a:t>endirilmiş</a:t>
            </a:r>
            <a:r>
              <a:rPr lang="tr-TR" sz="2800" smtClean="0"/>
              <a:t> bir görüntü</a:t>
            </a:r>
            <a:r>
              <a:rPr lang="en-US" sz="2800" smtClean="0"/>
              <a:t>de</a:t>
            </a:r>
          </a:p>
          <a:p>
            <a:pPr lvl="1"/>
            <a:r>
              <a:rPr lang="en-US" sz="2400" smtClean="0"/>
              <a:t>Nesne topolojisi ve geometrisi</a:t>
            </a:r>
          </a:p>
          <a:p>
            <a:pPr lvl="1"/>
            <a:r>
              <a:rPr lang="en-US" sz="2400" smtClean="0"/>
              <a:t>Nesnenin materyal özellikleri</a:t>
            </a:r>
          </a:p>
          <a:p>
            <a:pPr lvl="1"/>
            <a:r>
              <a:rPr lang="en-US" sz="2400" smtClean="0"/>
              <a:t>Işık kaynağının geometrisi</a:t>
            </a:r>
          </a:p>
          <a:p>
            <a:pPr lvl="1"/>
            <a:r>
              <a:rPr lang="en-US" sz="2400"/>
              <a:t>Işık kaynağının </a:t>
            </a:r>
            <a:r>
              <a:rPr lang="en-US" sz="2400" smtClean="0"/>
              <a:t>özellikleri</a:t>
            </a:r>
            <a:endParaRPr lang="en-US" sz="2400"/>
          </a:p>
          <a:p>
            <a:pPr lvl="1"/>
            <a:endParaRPr lang="en-US" sz="2400" smtClean="0"/>
          </a:p>
          <a:p>
            <a:pPr marL="914400" lvl="2" indent="0">
              <a:buNone/>
            </a:pPr>
            <a:endParaRPr lang="tr-TR" sz="2000" dirty="0"/>
          </a:p>
        </p:txBody>
      </p:sp>
      <p:pic>
        <p:nvPicPr>
          <p:cNvPr id="614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3925176"/>
            <a:ext cx="3368818" cy="2456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5771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headus.com.au/images/stories/cow/headus-poly-to-nurbs-cow-nurb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8626" y="1337004"/>
            <a:ext cx="2561456" cy="179302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p:cNvSpPr>
            <a:spLocks noGrp="1"/>
          </p:cNvSpPr>
          <p:nvPr>
            <p:ph type="title"/>
          </p:nvPr>
        </p:nvSpPr>
        <p:spPr/>
        <p:txBody>
          <a:bodyPr/>
          <a:lstStyle/>
          <a:p>
            <a:r>
              <a:rPr lang="tr-TR" smtClean="0"/>
              <a:t>Modellem</a:t>
            </a:r>
            <a:r>
              <a:rPr lang="en-US" smtClean="0"/>
              <a:t>e</a:t>
            </a:r>
            <a:endParaRPr lang="tr-TR" dirty="0"/>
          </a:p>
        </p:txBody>
      </p:sp>
      <p:sp>
        <p:nvSpPr>
          <p:cNvPr id="3" name="İçerik Yer Tutucusu 2"/>
          <p:cNvSpPr>
            <a:spLocks noGrp="1"/>
          </p:cNvSpPr>
          <p:nvPr>
            <p:ph idx="1"/>
          </p:nvPr>
        </p:nvSpPr>
        <p:spPr/>
        <p:txBody>
          <a:bodyPr>
            <a:normAutofit fontScale="92500" lnSpcReduction="10000"/>
          </a:bodyPr>
          <a:lstStyle/>
          <a:p>
            <a:r>
              <a:rPr lang="tr-TR" dirty="0" smtClean="0"/>
              <a:t>Geometri temsilleri</a:t>
            </a:r>
            <a:endParaRPr lang="tr-TR" dirty="0"/>
          </a:p>
          <a:p>
            <a:pPr lvl="1"/>
            <a:r>
              <a:rPr lang="tr-TR" dirty="0" smtClean="0"/>
              <a:t>Eğriler</a:t>
            </a:r>
            <a:r>
              <a:rPr lang="tr-TR" smtClean="0"/>
              <a:t>: </a:t>
            </a:r>
            <a:r>
              <a:rPr lang="en-US" smtClean="0"/>
              <a:t>şeritler (</a:t>
            </a:r>
            <a:r>
              <a:rPr lang="tr-TR" smtClean="0"/>
              <a:t>splinelar</a:t>
            </a:r>
            <a:r>
              <a:rPr lang="en-US" smtClean="0"/>
              <a:t>)</a:t>
            </a:r>
            <a:endParaRPr lang="tr-TR" dirty="0"/>
          </a:p>
          <a:p>
            <a:pPr lvl="1"/>
            <a:r>
              <a:rPr lang="tr-TR" dirty="0" smtClean="0"/>
              <a:t>Yüzeyler: ağlar (</a:t>
            </a:r>
            <a:r>
              <a:rPr lang="tr-TR" dirty="0" err="1" smtClean="0"/>
              <a:t>meshes</a:t>
            </a:r>
            <a:r>
              <a:rPr lang="tr-TR" smtClean="0"/>
              <a:t>), </a:t>
            </a:r>
            <a:r>
              <a:rPr lang="en-US" smtClean="0"/>
              <a:t>şeritler</a:t>
            </a:r>
            <a:r>
              <a:rPr lang="tr-TR" smtClean="0"/>
              <a:t>, </a:t>
            </a:r>
            <a:r>
              <a:rPr lang="tr-TR" dirty="0" smtClean="0"/>
              <a:t>altbölüm</a:t>
            </a:r>
            <a:endParaRPr lang="tr-TR" dirty="0"/>
          </a:p>
          <a:p>
            <a:pPr lvl="1"/>
            <a:r>
              <a:rPr lang="tr-TR" dirty="0" smtClean="0"/>
              <a:t>Katılar: </a:t>
            </a:r>
            <a:r>
              <a:rPr lang="tr-TR" dirty="0" err="1" smtClean="0"/>
              <a:t>vokseller</a:t>
            </a:r>
            <a:r>
              <a:rPr lang="tr-TR" dirty="0" smtClean="0"/>
              <a:t>, </a:t>
            </a:r>
            <a:r>
              <a:rPr lang="tr-TR" dirty="0"/>
              <a:t>CSG</a:t>
            </a:r>
            <a:r>
              <a:rPr lang="tr-TR"/>
              <a:t>, </a:t>
            </a:r>
            <a:r>
              <a:rPr lang="tr-TR" smtClean="0"/>
              <a:t>BSP</a:t>
            </a:r>
            <a:endParaRPr lang="en-US" smtClean="0"/>
          </a:p>
          <a:p>
            <a:pPr lvl="2"/>
            <a:r>
              <a:rPr lang="tr-TR"/>
              <a:t>BSP: Binary space partitioning </a:t>
            </a:r>
            <a:r>
              <a:rPr lang="en-US" smtClean="0"/>
              <a:t>ağacı</a:t>
            </a:r>
            <a:endParaRPr lang="tr-TR"/>
          </a:p>
          <a:p>
            <a:pPr lvl="2"/>
            <a:r>
              <a:rPr lang="tr-TR"/>
              <a:t>CSG: Constructive solid geometry </a:t>
            </a:r>
            <a:r>
              <a:rPr lang="en-US" smtClean="0"/>
              <a:t>tekniği</a:t>
            </a:r>
            <a:endParaRPr lang="tr-TR" dirty="0"/>
          </a:p>
          <a:p>
            <a:r>
              <a:rPr lang="tr-TR" dirty="0" smtClean="0"/>
              <a:t>Sürece yönelik modelleme</a:t>
            </a:r>
            <a:endParaRPr lang="tr-TR" dirty="0"/>
          </a:p>
          <a:p>
            <a:pPr lvl="1"/>
            <a:r>
              <a:rPr lang="tr-TR" dirty="0" smtClean="0"/>
              <a:t>Süprüntü (</a:t>
            </a:r>
            <a:r>
              <a:rPr lang="tr-TR" dirty="0" err="1" smtClean="0"/>
              <a:t>sweeps</a:t>
            </a:r>
            <a:r>
              <a:rPr lang="tr-TR" dirty="0" smtClean="0"/>
              <a:t>)</a:t>
            </a:r>
            <a:endParaRPr lang="tr-TR" dirty="0"/>
          </a:p>
          <a:p>
            <a:pPr lvl="1"/>
            <a:r>
              <a:rPr lang="tr-TR" dirty="0" err="1" smtClean="0"/>
              <a:t>Fraktallar</a:t>
            </a:r>
            <a:endParaRPr lang="tr-TR" dirty="0"/>
          </a:p>
          <a:p>
            <a:pPr lvl="1"/>
            <a:r>
              <a:rPr lang="tr-TR" dirty="0" smtClean="0"/>
              <a:t>Dil bilgisi (</a:t>
            </a:r>
            <a:r>
              <a:rPr lang="tr-TR" dirty="0" err="1" smtClean="0"/>
              <a:t>grammars</a:t>
            </a:r>
            <a:r>
              <a:rPr lang="tr-TR" dirty="0" smtClean="0"/>
              <a:t>)</a:t>
            </a:r>
            <a:endParaRPr lang="tr-TR"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256" y="3356992"/>
            <a:ext cx="2016224"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5085184"/>
            <a:ext cx="2872712" cy="1508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72315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Görselleştirme (</a:t>
            </a:r>
            <a:r>
              <a:rPr lang="tr-TR" dirty="0" err="1" smtClean="0"/>
              <a:t>Rendering</a:t>
            </a:r>
            <a:r>
              <a:rPr lang="tr-TR" dirty="0" smtClean="0"/>
              <a:t>)</a:t>
            </a:r>
            <a:endParaRPr lang="tr-TR" dirty="0"/>
          </a:p>
        </p:txBody>
      </p:sp>
      <p:sp>
        <p:nvSpPr>
          <p:cNvPr id="3" name="İçerik Yer Tutucusu 2"/>
          <p:cNvSpPr>
            <a:spLocks noGrp="1"/>
          </p:cNvSpPr>
          <p:nvPr>
            <p:ph idx="1"/>
          </p:nvPr>
        </p:nvSpPr>
        <p:spPr/>
        <p:txBody>
          <a:bodyPr>
            <a:normAutofit fontScale="85000" lnSpcReduction="20000"/>
          </a:bodyPr>
          <a:lstStyle/>
          <a:p>
            <a:r>
              <a:rPr lang="tr-TR" smtClean="0"/>
              <a:t>3</a:t>
            </a:r>
            <a:r>
              <a:rPr lang="en-US" smtClean="0"/>
              <a:t>-</a:t>
            </a:r>
            <a:r>
              <a:rPr lang="tr-TR" smtClean="0"/>
              <a:t>B </a:t>
            </a:r>
            <a:r>
              <a:rPr lang="tr-TR" dirty="0" smtClean="0"/>
              <a:t>görselleştirme bileşenleri</a:t>
            </a:r>
            <a:endParaRPr lang="tr-TR" dirty="0"/>
          </a:p>
          <a:p>
            <a:pPr lvl="1"/>
            <a:r>
              <a:rPr lang="tr-TR" dirty="0"/>
              <a:t>Modelleme </a:t>
            </a:r>
            <a:r>
              <a:rPr lang="tr-TR" dirty="0" smtClean="0"/>
              <a:t>dönüşümleri </a:t>
            </a:r>
            <a:endParaRPr lang="tr-TR" dirty="0"/>
          </a:p>
          <a:p>
            <a:pPr lvl="1"/>
            <a:r>
              <a:rPr lang="tr-TR" dirty="0"/>
              <a:t>Bakış </a:t>
            </a:r>
            <a:r>
              <a:rPr lang="tr-TR" dirty="0" smtClean="0"/>
              <a:t>dönüşümleri </a:t>
            </a:r>
            <a:endParaRPr lang="tr-TR" dirty="0"/>
          </a:p>
          <a:p>
            <a:pPr lvl="1"/>
            <a:r>
              <a:rPr lang="tr-TR" dirty="0" smtClean="0"/>
              <a:t>Gizli yüzey giderme</a:t>
            </a:r>
            <a:endParaRPr lang="tr-TR" dirty="0"/>
          </a:p>
          <a:p>
            <a:pPr lvl="1"/>
            <a:r>
              <a:rPr lang="tr-TR" dirty="0" smtClean="0"/>
              <a:t>Aydınlatma, gölgelendirme, </a:t>
            </a:r>
            <a:r>
              <a:rPr lang="tr-TR" dirty="0" err="1" smtClean="0"/>
              <a:t>dokulaştırma</a:t>
            </a:r>
            <a:endParaRPr lang="tr-TR" dirty="0"/>
          </a:p>
          <a:p>
            <a:pPr lvl="1"/>
            <a:r>
              <a:rPr lang="tr-TR" dirty="0" smtClean="0"/>
              <a:t>Tarama dönüşümü, kırpma (</a:t>
            </a:r>
            <a:r>
              <a:rPr lang="tr-TR" dirty="0" err="1" smtClean="0"/>
              <a:t>clipping</a:t>
            </a:r>
            <a:r>
              <a:rPr lang="tr-TR" dirty="0" smtClean="0"/>
              <a:t>)</a:t>
            </a:r>
            <a:endParaRPr lang="tr-TR" dirty="0"/>
          </a:p>
          <a:p>
            <a:pPr lvl="1"/>
            <a:r>
              <a:rPr lang="tr-TR" dirty="0" smtClean="0"/>
              <a:t>Hiyerarşik sahne grafikleri</a:t>
            </a:r>
            <a:endParaRPr lang="tr-TR" dirty="0"/>
          </a:p>
          <a:p>
            <a:pPr marL="457200" lvl="1" indent="0">
              <a:buNone/>
            </a:pPr>
            <a:endParaRPr lang="tr-TR" dirty="0"/>
          </a:p>
          <a:p>
            <a:r>
              <a:rPr lang="tr-TR" dirty="0" smtClean="0"/>
              <a:t>Genel ışıklandırma (Global </a:t>
            </a:r>
            <a:r>
              <a:rPr lang="tr-TR" dirty="0" err="1" smtClean="0"/>
              <a:t>illumination</a:t>
            </a:r>
            <a:r>
              <a:rPr lang="tr-TR" dirty="0" smtClean="0"/>
              <a:t>)</a:t>
            </a:r>
            <a:endParaRPr lang="tr-TR" dirty="0"/>
          </a:p>
          <a:p>
            <a:pPr lvl="1"/>
            <a:r>
              <a:rPr lang="tr-TR" dirty="0" smtClean="0"/>
              <a:t>Işın izleme (Ray </a:t>
            </a:r>
            <a:r>
              <a:rPr lang="tr-TR" dirty="0" err="1" smtClean="0"/>
              <a:t>tracing</a:t>
            </a:r>
            <a:r>
              <a:rPr lang="tr-TR" dirty="0" smtClean="0"/>
              <a:t>)</a:t>
            </a:r>
            <a:endParaRPr lang="tr-TR" dirty="0"/>
          </a:p>
          <a:p>
            <a:pPr lvl="1"/>
            <a:r>
              <a:rPr lang="tr-TR" dirty="0" err="1" smtClean="0"/>
              <a:t>Işınsallık</a:t>
            </a:r>
            <a:r>
              <a:rPr lang="tr-TR" dirty="0" smtClean="0"/>
              <a:t> (</a:t>
            </a:r>
            <a:r>
              <a:rPr lang="tr-TR" dirty="0" err="1" smtClean="0"/>
              <a:t>Radiosity</a:t>
            </a:r>
            <a:r>
              <a:rPr lang="tr-TR" dirty="0" smtClean="0"/>
              <a:t>)</a:t>
            </a:r>
            <a:endParaRPr lang="tr-T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923" y="4066986"/>
            <a:ext cx="2451348" cy="2439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366" y="1700808"/>
            <a:ext cx="2552461" cy="1944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129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Animasyon (</a:t>
            </a:r>
            <a:r>
              <a:rPr lang="en-US" dirty="0"/>
              <a:t>Animation</a:t>
            </a:r>
            <a:r>
              <a:rPr lang="tr-TR" dirty="0"/>
              <a:t>)</a:t>
            </a:r>
          </a:p>
        </p:txBody>
      </p:sp>
      <p:sp>
        <p:nvSpPr>
          <p:cNvPr id="3" name="İçerik Yer Tutucusu 2"/>
          <p:cNvSpPr>
            <a:spLocks noGrp="1"/>
          </p:cNvSpPr>
          <p:nvPr>
            <p:ph idx="1"/>
          </p:nvPr>
        </p:nvSpPr>
        <p:spPr/>
        <p:txBody>
          <a:bodyPr>
            <a:normAutofit fontScale="70000" lnSpcReduction="20000"/>
          </a:bodyPr>
          <a:lstStyle/>
          <a:p>
            <a:pPr>
              <a:lnSpc>
                <a:spcPct val="120000"/>
              </a:lnSpc>
            </a:pPr>
            <a:r>
              <a:rPr lang="tr-TR" smtClean="0"/>
              <a:t>Ana</a:t>
            </a:r>
            <a:r>
              <a:rPr lang="en-US" smtClean="0"/>
              <a:t>htar </a:t>
            </a:r>
            <a:r>
              <a:rPr lang="tr-TR" smtClean="0"/>
              <a:t>çerçeveleme </a:t>
            </a:r>
            <a:r>
              <a:rPr lang="tr-TR" dirty="0" smtClean="0"/>
              <a:t>(</a:t>
            </a:r>
            <a:r>
              <a:rPr lang="tr-TR" dirty="0" err="1" smtClean="0"/>
              <a:t>Keyframing</a:t>
            </a:r>
            <a:r>
              <a:rPr lang="tr-TR" dirty="0" smtClean="0"/>
              <a:t>)</a:t>
            </a:r>
            <a:endParaRPr lang="tr-TR" dirty="0"/>
          </a:p>
          <a:p>
            <a:pPr lvl="1">
              <a:lnSpc>
                <a:spcPct val="120000"/>
              </a:lnSpc>
            </a:pPr>
            <a:r>
              <a:rPr lang="tr-TR" dirty="0" smtClean="0"/>
              <a:t>Kinematikler</a:t>
            </a:r>
            <a:endParaRPr lang="tr-TR" dirty="0"/>
          </a:p>
          <a:p>
            <a:pPr lvl="1">
              <a:lnSpc>
                <a:spcPct val="120000"/>
              </a:lnSpc>
            </a:pPr>
            <a:r>
              <a:rPr lang="tr-TR" dirty="0" smtClean="0"/>
              <a:t>Eklemlenmiş şekiller</a:t>
            </a:r>
            <a:endParaRPr lang="tr-TR" dirty="0"/>
          </a:p>
          <a:p>
            <a:pPr>
              <a:lnSpc>
                <a:spcPct val="120000"/>
              </a:lnSpc>
            </a:pPr>
            <a:r>
              <a:rPr lang="tr-TR" dirty="0" smtClean="0"/>
              <a:t>Hareket yakalama (Motion </a:t>
            </a:r>
            <a:r>
              <a:rPr lang="tr-TR" dirty="0" err="1" smtClean="0"/>
              <a:t>capture</a:t>
            </a:r>
            <a:r>
              <a:rPr lang="tr-TR" dirty="0" smtClean="0"/>
              <a:t>)</a:t>
            </a:r>
            <a:endParaRPr lang="tr-TR" dirty="0"/>
          </a:p>
          <a:p>
            <a:pPr lvl="1">
              <a:lnSpc>
                <a:spcPct val="120000"/>
              </a:lnSpc>
            </a:pPr>
            <a:r>
              <a:rPr lang="tr-TR" dirty="0" smtClean="0"/>
              <a:t>Yakalama (</a:t>
            </a:r>
            <a:r>
              <a:rPr lang="tr-TR" dirty="0" err="1" smtClean="0"/>
              <a:t>capture</a:t>
            </a:r>
            <a:r>
              <a:rPr lang="tr-TR" dirty="0" smtClean="0"/>
              <a:t>)</a:t>
            </a:r>
            <a:endParaRPr lang="tr-TR" dirty="0"/>
          </a:p>
          <a:p>
            <a:pPr lvl="1">
              <a:lnSpc>
                <a:spcPct val="120000"/>
              </a:lnSpc>
            </a:pPr>
            <a:r>
              <a:rPr lang="tr-TR" dirty="0" smtClean="0"/>
              <a:t>Eğme (</a:t>
            </a:r>
            <a:r>
              <a:rPr lang="tr-TR" dirty="0" err="1" smtClean="0"/>
              <a:t>warping</a:t>
            </a:r>
            <a:r>
              <a:rPr lang="tr-TR" dirty="0"/>
              <a:t>)</a:t>
            </a:r>
          </a:p>
          <a:p>
            <a:pPr>
              <a:lnSpc>
                <a:spcPct val="120000"/>
              </a:lnSpc>
            </a:pPr>
            <a:r>
              <a:rPr lang="tr-TR" dirty="0" smtClean="0"/>
              <a:t>Dinamikler (Dynamics)</a:t>
            </a:r>
            <a:endParaRPr lang="tr-TR" dirty="0"/>
          </a:p>
          <a:p>
            <a:pPr lvl="1">
              <a:lnSpc>
                <a:spcPct val="120000"/>
              </a:lnSpc>
            </a:pPr>
            <a:r>
              <a:rPr lang="tr-TR" dirty="0" smtClean="0"/>
              <a:t>Fizik-tabanlı simülasyonlar</a:t>
            </a:r>
            <a:endParaRPr lang="tr-TR" dirty="0"/>
          </a:p>
          <a:p>
            <a:pPr lvl="1">
              <a:lnSpc>
                <a:spcPct val="120000"/>
              </a:lnSpc>
            </a:pPr>
            <a:r>
              <a:rPr lang="tr-TR" dirty="0" smtClean="0"/>
              <a:t>Parçacık sistemleri</a:t>
            </a:r>
            <a:endParaRPr lang="tr-TR" dirty="0"/>
          </a:p>
          <a:p>
            <a:pPr>
              <a:lnSpc>
                <a:spcPct val="120000"/>
              </a:lnSpc>
            </a:pPr>
            <a:r>
              <a:rPr lang="tr-TR" dirty="0" smtClean="0"/>
              <a:t>Davranışlar (</a:t>
            </a:r>
            <a:r>
              <a:rPr lang="tr-TR" dirty="0" err="1" smtClean="0"/>
              <a:t>Behaviors</a:t>
            </a:r>
            <a:r>
              <a:rPr lang="tr-TR" dirty="0" smtClean="0"/>
              <a:t>)</a:t>
            </a:r>
            <a:endParaRPr lang="tr-TR" dirty="0"/>
          </a:p>
          <a:p>
            <a:pPr lvl="1">
              <a:lnSpc>
                <a:spcPct val="120000"/>
              </a:lnSpc>
            </a:pPr>
            <a:r>
              <a:rPr lang="tr-TR" dirty="0" smtClean="0"/>
              <a:t>Planlama, öğrenme, vb.</a:t>
            </a:r>
            <a:endParaRPr lang="tr-TR"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5" y="1417639"/>
            <a:ext cx="1799526" cy="2299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Computer graphics,book ile ilgili görsel sonucu"/>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6294" b="18455"/>
          <a:stretch/>
        </p:blipFill>
        <p:spPr bwMode="auto">
          <a:xfrm>
            <a:off x="4932040" y="5062640"/>
            <a:ext cx="2366084" cy="1630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tion capture technology - solentsci.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6664" y="3658136"/>
            <a:ext cx="2922156" cy="1643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387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ltLang="tr-TR" dirty="0"/>
              <a:t>Grafik Donanımı</a:t>
            </a:r>
            <a:endParaRPr lang="tr-TR" dirty="0"/>
          </a:p>
        </p:txBody>
      </p:sp>
      <p:sp>
        <p:nvSpPr>
          <p:cNvPr id="3" name="İçerik Yer Tutucusu 2"/>
          <p:cNvSpPr>
            <a:spLocks noGrp="1"/>
          </p:cNvSpPr>
          <p:nvPr>
            <p:ph idx="1"/>
          </p:nvPr>
        </p:nvSpPr>
        <p:spPr>
          <a:xfrm>
            <a:off x="611560" y="1628800"/>
            <a:ext cx="4248472" cy="4525963"/>
          </a:xfrm>
        </p:spPr>
        <p:txBody>
          <a:bodyPr>
            <a:normAutofit/>
          </a:bodyPr>
          <a:lstStyle/>
          <a:p>
            <a:r>
              <a:rPr lang="en-US" smtClean="0"/>
              <a:t>Görüntü</a:t>
            </a:r>
            <a:r>
              <a:rPr lang="tr-TR" smtClean="0"/>
              <a:t> </a:t>
            </a:r>
            <a:r>
              <a:rPr lang="tr-TR" dirty="0" smtClean="0"/>
              <a:t>gösterim cihazları</a:t>
            </a:r>
            <a:endParaRPr lang="tr-TR" dirty="0"/>
          </a:p>
          <a:p>
            <a:pPr lvl="1"/>
            <a:r>
              <a:rPr lang="tr-TR" dirty="0" smtClean="0"/>
              <a:t>Katot Işın Tüpü (CRT</a:t>
            </a:r>
            <a:r>
              <a:rPr lang="tr-TR" dirty="0"/>
              <a:t>)</a:t>
            </a:r>
          </a:p>
          <a:p>
            <a:pPr lvl="1"/>
            <a:r>
              <a:rPr lang="tr-TR" dirty="0" smtClean="0"/>
              <a:t>Sıvı </a:t>
            </a:r>
            <a:r>
              <a:rPr lang="tr-TR" smtClean="0"/>
              <a:t>kristal ekran </a:t>
            </a:r>
            <a:r>
              <a:rPr lang="tr-TR" dirty="0" smtClean="0"/>
              <a:t>(</a:t>
            </a:r>
            <a:r>
              <a:rPr lang="tr-TR" dirty="0"/>
              <a:t>LCD)</a:t>
            </a:r>
          </a:p>
          <a:p>
            <a:pPr lvl="1"/>
            <a:r>
              <a:rPr lang="tr-TR" smtClean="0"/>
              <a:t>Plazma panel</a:t>
            </a:r>
            <a:endParaRPr lang="tr-TR" dirty="0"/>
          </a:p>
          <a:p>
            <a:pPr lvl="1"/>
            <a:r>
              <a:rPr lang="tr-TR" dirty="0" smtClean="0"/>
              <a:t>İnce filmli elektrikle </a:t>
            </a:r>
            <a:r>
              <a:rPr lang="tr-TR" smtClean="0"/>
              <a:t>ışıldayan ekran</a:t>
            </a:r>
            <a:endParaRPr lang="tr-TR" dirty="0"/>
          </a:p>
          <a:p>
            <a:pPr lvl="1"/>
            <a:r>
              <a:rPr lang="tr-TR" dirty="0" smtClean="0"/>
              <a:t>Işın </a:t>
            </a:r>
            <a:r>
              <a:rPr lang="tr-TR" smtClean="0"/>
              <a:t>yayan diyot </a:t>
            </a:r>
            <a:r>
              <a:rPr lang="tr-TR" dirty="0" smtClean="0"/>
              <a:t>(</a:t>
            </a:r>
            <a:r>
              <a:rPr lang="tr-TR" smtClean="0"/>
              <a:t>LED)</a:t>
            </a:r>
            <a:r>
              <a:rPr lang="en-US" smtClean="0"/>
              <a:t> ekran</a:t>
            </a:r>
            <a:endParaRPr lang="tr-TR" dirty="0"/>
          </a:p>
        </p:txBody>
      </p:sp>
      <p:pic>
        <p:nvPicPr>
          <p:cNvPr id="4" name="AAJNOVZ0.jpg" descr="AAJNOVZ0.jpg"/>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9404" y="3336355"/>
            <a:ext cx="1343679"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268760"/>
            <a:ext cx="242887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2" descr="Dell e773s 17&quot; CRT Monitor - Grade A"/>
          <p:cNvSpPr>
            <a:spLocks noChangeAspect="1" noChangeArrowheads="1"/>
          </p:cNvSpPr>
          <p:nvPr/>
        </p:nvSpPr>
        <p:spPr bwMode="auto">
          <a:xfrm>
            <a:off x="155575" y="-822325"/>
            <a:ext cx="17716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8195"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3410" y="2143275"/>
            <a:ext cx="21717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4365104"/>
            <a:ext cx="2502948" cy="2166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31714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r>
              <a:rPr lang="tr-TR" altLang="tr-TR" dirty="0" smtClean="0"/>
              <a:t>Katot Işın Tüpü Ekranlar</a:t>
            </a:r>
            <a:br>
              <a:rPr lang="tr-TR" altLang="tr-TR" dirty="0" smtClean="0"/>
            </a:br>
            <a:r>
              <a:rPr lang="tr-TR" altLang="tr-TR" dirty="0" smtClean="0"/>
              <a:t>(</a:t>
            </a:r>
            <a:r>
              <a:rPr lang="tr-TR" altLang="tr-TR" dirty="0" err="1" smtClean="0"/>
              <a:t>Cathode</a:t>
            </a:r>
            <a:r>
              <a:rPr lang="tr-TR" altLang="tr-TR" dirty="0" smtClean="0"/>
              <a:t> Ray </a:t>
            </a:r>
            <a:r>
              <a:rPr lang="tr-TR" altLang="tr-TR" dirty="0" err="1" smtClean="0"/>
              <a:t>Tube</a:t>
            </a:r>
            <a:r>
              <a:rPr lang="tr-TR" altLang="tr-TR" dirty="0" smtClean="0"/>
              <a:t>- CRT)</a:t>
            </a:r>
            <a:endParaRPr lang="en-US" altLang="tr-TR" dirty="0" smtClean="0"/>
          </a:p>
        </p:txBody>
      </p:sp>
      <p:pic>
        <p:nvPicPr>
          <p:cNvPr id="18435" name="AADGGVX0.jpg" descr="AADGGVX0.jpg"/>
          <p:cNvPicPr>
            <a:picLocks/>
          </p:cNvPicPr>
          <p:nvPr/>
        </p:nvPicPr>
        <p:blipFill rotWithShape="1">
          <a:blip r:embed="rId3" cstate="print">
            <a:extLst>
              <a:ext uri="{28A0092B-C50C-407E-A947-70E740481C1C}">
                <a14:useLocalDpi xmlns:a14="http://schemas.microsoft.com/office/drawing/2010/main" val="0"/>
              </a:ext>
            </a:extLst>
          </a:blip>
          <a:srcRect b="8408"/>
          <a:stretch/>
        </p:blipFill>
        <p:spPr bwMode="auto">
          <a:xfrm>
            <a:off x="539552" y="3212976"/>
            <a:ext cx="8229600" cy="294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ikdörtgen 2"/>
          <p:cNvSpPr/>
          <p:nvPr/>
        </p:nvSpPr>
        <p:spPr>
          <a:xfrm>
            <a:off x="611560" y="1988840"/>
            <a:ext cx="7992888" cy="433004"/>
          </a:xfrm>
          <a:prstGeom prst="rect">
            <a:avLst/>
          </a:prstGeom>
        </p:spPr>
        <p:txBody>
          <a:bodyPr wrap="square">
            <a:spAutoFit/>
          </a:bodyPr>
          <a:lstStyle/>
          <a:p>
            <a:pPr marL="342900" indent="-342900">
              <a:lnSpc>
                <a:spcPct val="80000"/>
              </a:lnSpc>
              <a:spcBef>
                <a:spcPct val="20000"/>
              </a:spcBef>
              <a:buFont typeface="Arial" pitchFamily="34" charset="0"/>
              <a:buChar char="•"/>
            </a:pPr>
            <a:r>
              <a:rPr lang="tr-TR" altLang="tr-TR" sz="2700" dirty="0" smtClean="0"/>
              <a:t>CRT içerisinde elektron ışınının elektrostatik sapması</a:t>
            </a:r>
          </a:p>
        </p:txBody>
      </p:sp>
    </p:spTree>
    <p:extLst>
      <p:ext uri="{BB962C8B-B14F-4D97-AF65-F5344CB8AC3E}">
        <p14:creationId xmlns:p14="http://schemas.microsoft.com/office/powerpoint/2010/main" val="2024868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tr-TR" altLang="tr-TR" dirty="0" smtClean="0"/>
              <a:t>Fosfor Kaplı Ekran</a:t>
            </a:r>
            <a:endParaRPr lang="en-US" altLang="tr-TR" dirty="0" smtClean="0"/>
          </a:p>
        </p:txBody>
      </p:sp>
      <p:pic>
        <p:nvPicPr>
          <p:cNvPr id="20483" name="AADGGVY0.jpg" descr="AADGGVY0.jpg"/>
          <p:cNvPicPr>
            <a:picLocks/>
          </p:cNvPicPr>
          <p:nvPr/>
        </p:nvPicPr>
        <p:blipFill rotWithShape="1">
          <a:blip r:embed="rId3" cstate="print">
            <a:extLst>
              <a:ext uri="{28A0092B-C50C-407E-A947-70E740481C1C}">
                <a14:useLocalDpi xmlns:a14="http://schemas.microsoft.com/office/drawing/2010/main" val="0"/>
              </a:ext>
            </a:extLst>
          </a:blip>
          <a:srcRect b="6567"/>
          <a:stretch/>
        </p:blipFill>
        <p:spPr bwMode="auto">
          <a:xfrm>
            <a:off x="611560" y="4509120"/>
            <a:ext cx="3168352" cy="155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ikdörtgen 4"/>
          <p:cNvSpPr/>
          <p:nvPr/>
        </p:nvSpPr>
        <p:spPr>
          <a:xfrm>
            <a:off x="611560" y="1988840"/>
            <a:ext cx="7992888" cy="2834622"/>
          </a:xfrm>
          <a:prstGeom prst="rect">
            <a:avLst/>
          </a:prstGeom>
        </p:spPr>
        <p:txBody>
          <a:bodyPr wrap="square">
            <a:spAutoFit/>
          </a:bodyPr>
          <a:lstStyle/>
          <a:p>
            <a:pPr marL="342900" indent="-342900">
              <a:lnSpc>
                <a:spcPct val="80000"/>
              </a:lnSpc>
              <a:spcBef>
                <a:spcPct val="20000"/>
              </a:spcBef>
              <a:buFont typeface="Arial" pitchFamily="34" charset="0"/>
              <a:buChar char="•"/>
            </a:pPr>
            <a:r>
              <a:rPr lang="tr-TR" altLang="tr-TR" sz="2800" dirty="0" smtClean="0"/>
              <a:t>Işıklandırılmış bir fosfor alanın CRT ekranındaki yoğunluk dağılımı bir Gauss fonksiyonudur.</a:t>
            </a:r>
          </a:p>
          <a:p>
            <a:pPr marL="342900" indent="-342900">
              <a:lnSpc>
                <a:spcPct val="80000"/>
              </a:lnSpc>
              <a:spcBef>
                <a:spcPct val="20000"/>
              </a:spcBef>
              <a:buFont typeface="Arial" pitchFamily="34" charset="0"/>
              <a:buChar char="•"/>
            </a:pPr>
            <a:r>
              <a:rPr lang="tr-TR" altLang="tr-TR" sz="2800" dirty="0" smtClean="0"/>
              <a:t>Işıklandırılmış iki fosfor alanı eğer aralarındaki mesafe yeterince az değilse fark edilebilir.</a:t>
            </a:r>
          </a:p>
          <a:p>
            <a:pPr marL="742950" lvl="1" indent="-285750">
              <a:lnSpc>
                <a:spcPct val="90000"/>
              </a:lnSpc>
              <a:spcBef>
                <a:spcPct val="20000"/>
              </a:spcBef>
              <a:buFont typeface="Arial" pitchFamily="34" charset="0"/>
              <a:buChar char="–"/>
            </a:pPr>
            <a:r>
              <a:rPr lang="tr-TR" altLang="tr-TR" sz="2600" dirty="0"/>
              <a:t>Maksimum yoğunluk değerinin %60’tan fazla azaldığı çaptan büyük mesafeler</a:t>
            </a:r>
            <a:endParaRPr lang="tr-TR" sz="2600" dirty="0"/>
          </a:p>
          <a:p>
            <a:pPr marL="342900" indent="-342900">
              <a:lnSpc>
                <a:spcPct val="80000"/>
              </a:lnSpc>
              <a:spcBef>
                <a:spcPct val="20000"/>
              </a:spcBef>
              <a:buFont typeface="Arial" pitchFamily="34" charset="0"/>
              <a:buChar char="•"/>
            </a:pPr>
            <a:endParaRPr lang="tr-TR" altLang="tr-TR" sz="2700" dirty="0" smtClean="0"/>
          </a:p>
        </p:txBody>
      </p:sp>
      <p:pic>
        <p:nvPicPr>
          <p:cNvPr id="6" name="AADGGVZ0.jpg" descr="AADGGVZ0.jpg"/>
          <p:cNvPicPr>
            <a:picLocks/>
          </p:cNvPicPr>
          <p:nvPr/>
        </p:nvPicPr>
        <p:blipFill rotWithShape="1">
          <a:blip r:embed="rId4" cstate="print">
            <a:extLst>
              <a:ext uri="{28A0092B-C50C-407E-A947-70E740481C1C}">
                <a14:useLocalDpi xmlns:a14="http://schemas.microsoft.com/office/drawing/2010/main" val="0"/>
              </a:ext>
            </a:extLst>
          </a:blip>
          <a:srcRect b="6535"/>
          <a:stretch/>
        </p:blipFill>
        <p:spPr bwMode="auto">
          <a:xfrm>
            <a:off x="4211960" y="4509120"/>
            <a:ext cx="4392488" cy="154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Düz Bağlayıcı 3"/>
          <p:cNvCxnSpPr/>
          <p:nvPr/>
        </p:nvCxnSpPr>
        <p:spPr>
          <a:xfrm>
            <a:off x="5652120" y="5665590"/>
            <a:ext cx="151216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Düz Bağlayıcı 11"/>
          <p:cNvCxnSpPr/>
          <p:nvPr/>
        </p:nvCxnSpPr>
        <p:spPr>
          <a:xfrm flipV="1">
            <a:off x="5724128" y="4509120"/>
            <a:ext cx="0" cy="1156470"/>
          </a:xfrm>
          <a:prstGeom prst="line">
            <a:avLst/>
          </a:prstGeom>
          <a:ln>
            <a:prstDash val="sysDot"/>
          </a:ln>
        </p:spPr>
        <p:style>
          <a:lnRef idx="3">
            <a:schemeClr val="accent2"/>
          </a:lnRef>
          <a:fillRef idx="0">
            <a:schemeClr val="accent2"/>
          </a:fillRef>
          <a:effectRef idx="2">
            <a:schemeClr val="accent2"/>
          </a:effectRef>
          <a:fontRef idx="minor">
            <a:schemeClr val="tx1"/>
          </a:fontRef>
        </p:style>
      </p:cxnSp>
      <p:cxnSp>
        <p:nvCxnSpPr>
          <p:cNvPr id="15" name="Düz Bağlayıcı 14"/>
          <p:cNvCxnSpPr/>
          <p:nvPr/>
        </p:nvCxnSpPr>
        <p:spPr>
          <a:xfrm flipV="1">
            <a:off x="7130617" y="4549462"/>
            <a:ext cx="0" cy="1156470"/>
          </a:xfrm>
          <a:prstGeom prst="line">
            <a:avLst/>
          </a:prstGeom>
          <a:ln>
            <a:prstDash val="sysDot"/>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540813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r>
              <a:rPr lang="en-US" altLang="tr-TR" smtClean="0"/>
              <a:t>Hat</a:t>
            </a:r>
            <a:r>
              <a:rPr lang="tr-TR" altLang="tr-TR" smtClean="0"/>
              <a:t> </a:t>
            </a:r>
            <a:r>
              <a:rPr lang="tr-TR" altLang="tr-TR" dirty="0" smtClean="0"/>
              <a:t>Tarama (</a:t>
            </a:r>
            <a:r>
              <a:rPr lang="tr-TR" altLang="tr-TR" dirty="0" err="1" smtClean="0"/>
              <a:t>Raster</a:t>
            </a:r>
            <a:r>
              <a:rPr lang="tr-TR" altLang="tr-TR" dirty="0" smtClean="0"/>
              <a:t> </a:t>
            </a:r>
            <a:r>
              <a:rPr lang="tr-TR" altLang="tr-TR" dirty="0" err="1" smtClean="0"/>
              <a:t>Scan</a:t>
            </a:r>
            <a:r>
              <a:rPr lang="tr-TR" altLang="tr-TR" dirty="0" smtClean="0"/>
              <a:t>)</a:t>
            </a:r>
            <a:endParaRPr lang="en-US" altLang="tr-TR" dirty="0" smtClean="0"/>
          </a:p>
        </p:txBody>
      </p:sp>
      <p:pic>
        <p:nvPicPr>
          <p:cNvPr id="24579" name="AADGGWA0.jpg" descr="AADGGWA0.jpg"/>
          <p:cNvPicPr>
            <a:picLocks/>
          </p:cNvPicPr>
          <p:nvPr/>
        </p:nvPicPr>
        <p:blipFill rotWithShape="1">
          <a:blip r:embed="rId3" cstate="print">
            <a:extLst>
              <a:ext uri="{28A0092B-C50C-407E-A947-70E740481C1C}">
                <a14:useLocalDpi xmlns:a14="http://schemas.microsoft.com/office/drawing/2010/main" val="0"/>
              </a:ext>
            </a:extLst>
          </a:blip>
          <a:srcRect b="4167"/>
          <a:stretch/>
        </p:blipFill>
        <p:spPr bwMode="auto">
          <a:xfrm>
            <a:off x="3347864" y="2827996"/>
            <a:ext cx="5404966" cy="365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ikdörtgen 3"/>
          <p:cNvSpPr/>
          <p:nvPr/>
        </p:nvSpPr>
        <p:spPr>
          <a:xfrm>
            <a:off x="611560" y="1988840"/>
            <a:ext cx="7992888" cy="2074414"/>
          </a:xfrm>
          <a:prstGeom prst="rect">
            <a:avLst/>
          </a:prstGeom>
        </p:spPr>
        <p:txBody>
          <a:bodyPr wrap="square">
            <a:spAutoFit/>
          </a:bodyPr>
          <a:lstStyle/>
          <a:p>
            <a:pPr marL="342900" indent="-342900">
              <a:lnSpc>
                <a:spcPct val="80000"/>
              </a:lnSpc>
              <a:spcBef>
                <a:spcPct val="20000"/>
              </a:spcBef>
              <a:buFont typeface="Arial" pitchFamily="34" charset="0"/>
              <a:buChar char="•"/>
            </a:pPr>
            <a:r>
              <a:rPr lang="en-US" altLang="tr-TR" sz="2800" smtClean="0"/>
              <a:t>Hat</a:t>
            </a:r>
            <a:r>
              <a:rPr lang="tr-TR" altLang="tr-TR" sz="2800" smtClean="0"/>
              <a:t> </a:t>
            </a:r>
            <a:r>
              <a:rPr lang="tr-TR" altLang="tr-TR" sz="2800" dirty="0" smtClean="0"/>
              <a:t>tarama sistemi bir nesneyi </a:t>
            </a:r>
            <a:r>
              <a:rPr lang="tr-TR" altLang="tr-TR" sz="2800" smtClean="0"/>
              <a:t>her </a:t>
            </a:r>
            <a:r>
              <a:rPr lang="en-US" altLang="tr-TR" sz="2800" smtClean="0"/>
              <a:t>hat</a:t>
            </a:r>
            <a:r>
              <a:rPr lang="tr-TR" altLang="tr-TR" sz="2800" smtClean="0"/>
              <a:t> </a:t>
            </a:r>
            <a:r>
              <a:rPr lang="tr-TR" altLang="tr-TR" sz="2800" dirty="0" smtClean="0"/>
              <a:t>doğrultusu üzerinde ayrık noktalar şeklinde gösterir.</a:t>
            </a:r>
          </a:p>
          <a:p>
            <a:pPr marL="342900" indent="-342900">
              <a:lnSpc>
                <a:spcPct val="80000"/>
              </a:lnSpc>
              <a:spcBef>
                <a:spcPct val="20000"/>
              </a:spcBef>
              <a:buFont typeface="Arial" pitchFamily="34" charset="0"/>
              <a:buChar char="•"/>
            </a:pPr>
            <a:r>
              <a:rPr lang="tr-TR" altLang="tr-TR" sz="2800" dirty="0" smtClean="0"/>
              <a:t>60-75 Hz arası</a:t>
            </a:r>
          </a:p>
          <a:p>
            <a:pPr>
              <a:lnSpc>
                <a:spcPct val="80000"/>
              </a:lnSpc>
              <a:spcBef>
                <a:spcPct val="20000"/>
              </a:spcBef>
            </a:pPr>
            <a:r>
              <a:rPr lang="tr-TR" altLang="tr-TR" sz="2800" dirty="0"/>
              <a:t> </a:t>
            </a:r>
            <a:r>
              <a:rPr lang="tr-TR" altLang="tr-TR" sz="2800" dirty="0" smtClean="0"/>
              <a:t>   bir güncelleme</a:t>
            </a:r>
          </a:p>
          <a:p>
            <a:pPr>
              <a:lnSpc>
                <a:spcPct val="80000"/>
              </a:lnSpc>
              <a:spcBef>
                <a:spcPct val="20000"/>
              </a:spcBef>
            </a:pPr>
            <a:r>
              <a:rPr lang="tr-TR" altLang="tr-TR" sz="2800" dirty="0"/>
              <a:t> </a:t>
            </a:r>
            <a:r>
              <a:rPr lang="tr-TR" altLang="tr-TR" sz="2800" dirty="0" smtClean="0"/>
              <a:t>   oranı vardır.</a:t>
            </a:r>
            <a:endParaRPr lang="tr-TR" altLang="tr-TR" sz="2700" dirty="0" smtClean="0"/>
          </a:p>
        </p:txBody>
      </p:sp>
      <p:cxnSp>
        <p:nvCxnSpPr>
          <p:cNvPr id="3" name="Düz Ok Bağlayıcısı 2"/>
          <p:cNvCxnSpPr/>
          <p:nvPr/>
        </p:nvCxnSpPr>
        <p:spPr>
          <a:xfrm flipH="1" flipV="1">
            <a:off x="5220072" y="3284984"/>
            <a:ext cx="936104" cy="86776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 name="Metin kutusu 5"/>
          <p:cNvSpPr txBox="1"/>
          <p:nvPr/>
        </p:nvSpPr>
        <p:spPr>
          <a:xfrm>
            <a:off x="5508104" y="4077072"/>
            <a:ext cx="1689565" cy="646331"/>
          </a:xfrm>
          <a:prstGeom prst="rect">
            <a:avLst/>
          </a:prstGeom>
          <a:noFill/>
        </p:spPr>
        <p:txBody>
          <a:bodyPr wrap="none" rtlCol="0">
            <a:spAutoFit/>
          </a:bodyPr>
          <a:lstStyle/>
          <a:p>
            <a:r>
              <a:rPr lang="en-US" smtClean="0"/>
              <a:t>Tarama</a:t>
            </a:r>
            <a:r>
              <a:rPr lang="tr-TR" smtClean="0"/>
              <a:t> </a:t>
            </a:r>
            <a:r>
              <a:rPr lang="en-US" smtClean="0"/>
              <a:t>doğrusu</a:t>
            </a:r>
            <a:endParaRPr lang="tr-TR" dirty="0" smtClean="0"/>
          </a:p>
          <a:p>
            <a:r>
              <a:rPr lang="tr-TR" dirty="0" smtClean="0"/>
              <a:t>(</a:t>
            </a:r>
            <a:r>
              <a:rPr lang="tr-TR" dirty="0" err="1" smtClean="0"/>
              <a:t>scan</a:t>
            </a:r>
            <a:r>
              <a:rPr lang="tr-TR" dirty="0" smtClean="0"/>
              <a:t> </a:t>
            </a:r>
            <a:r>
              <a:rPr lang="tr-TR" dirty="0" err="1" smtClean="0"/>
              <a:t>line</a:t>
            </a:r>
            <a:r>
              <a:rPr lang="tr-TR" dirty="0" smtClean="0"/>
              <a:t>)</a:t>
            </a:r>
            <a:endParaRPr lang="tr-TR" dirty="0"/>
          </a:p>
        </p:txBody>
      </p:sp>
    </p:spTree>
    <p:extLst>
      <p:ext uri="{BB962C8B-B14F-4D97-AF65-F5344CB8AC3E}">
        <p14:creationId xmlns:p14="http://schemas.microsoft.com/office/powerpoint/2010/main" val="4032615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r>
              <a:rPr lang="en-US" altLang="tr-TR" smtClean="0"/>
              <a:t>Geçmeli </a:t>
            </a:r>
            <a:r>
              <a:rPr lang="tr-TR" altLang="tr-TR" smtClean="0"/>
              <a:t>Tarama </a:t>
            </a:r>
            <a:r>
              <a:rPr lang="tr-TR" altLang="tr-TR" dirty="0" smtClean="0"/>
              <a:t>(</a:t>
            </a:r>
            <a:r>
              <a:rPr lang="tr-TR" altLang="tr-TR" dirty="0" err="1" smtClean="0"/>
              <a:t>Interlacing</a:t>
            </a:r>
            <a:r>
              <a:rPr lang="tr-TR" altLang="tr-TR" dirty="0" smtClean="0"/>
              <a:t>)</a:t>
            </a:r>
            <a:endParaRPr lang="en-US" altLang="tr-TR" dirty="0" smtClean="0"/>
          </a:p>
        </p:txBody>
      </p:sp>
      <p:pic>
        <p:nvPicPr>
          <p:cNvPr id="26627" name="AADGGWB0.jpg" descr="AADGGWB0.jpg"/>
          <p:cNvPicPr>
            <a:picLocks/>
          </p:cNvPicPr>
          <p:nvPr/>
        </p:nvPicPr>
        <p:blipFill rotWithShape="1">
          <a:blip r:embed="rId3" cstate="print">
            <a:extLst>
              <a:ext uri="{28A0092B-C50C-407E-A947-70E740481C1C}">
                <a14:useLocalDpi xmlns:a14="http://schemas.microsoft.com/office/drawing/2010/main" val="0"/>
              </a:ext>
            </a:extLst>
          </a:blip>
          <a:srcRect b="4571"/>
          <a:stretch/>
        </p:blipFill>
        <p:spPr bwMode="auto">
          <a:xfrm>
            <a:off x="5159406" y="1628800"/>
            <a:ext cx="3442868"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ikdörtgen 4"/>
          <p:cNvSpPr/>
          <p:nvPr/>
        </p:nvSpPr>
        <p:spPr>
          <a:xfrm>
            <a:off x="611560" y="1772816"/>
            <a:ext cx="4608512" cy="4213461"/>
          </a:xfrm>
          <a:prstGeom prst="rect">
            <a:avLst/>
          </a:prstGeom>
        </p:spPr>
        <p:txBody>
          <a:bodyPr wrap="square">
            <a:spAutoFit/>
          </a:bodyPr>
          <a:lstStyle/>
          <a:p>
            <a:pPr marL="342900" indent="-342900">
              <a:lnSpc>
                <a:spcPct val="80000"/>
              </a:lnSpc>
              <a:spcBef>
                <a:spcPct val="20000"/>
              </a:spcBef>
              <a:buFont typeface="Arial" pitchFamily="34" charset="0"/>
              <a:buChar char="•"/>
            </a:pPr>
            <a:r>
              <a:rPr lang="en-US" altLang="tr-TR" sz="2800" smtClean="0"/>
              <a:t>Hat</a:t>
            </a:r>
            <a:r>
              <a:rPr lang="tr-TR" altLang="tr-TR" sz="2800" smtClean="0"/>
              <a:t> </a:t>
            </a:r>
            <a:r>
              <a:rPr lang="tr-TR" altLang="tr-TR" sz="2800" dirty="0" smtClean="0"/>
              <a:t>tarama </a:t>
            </a:r>
            <a:r>
              <a:rPr lang="tr-TR" altLang="tr-TR" sz="2800" smtClean="0"/>
              <a:t>ekranında </a:t>
            </a:r>
            <a:r>
              <a:rPr lang="en-US" altLang="tr-TR" sz="2800" smtClean="0"/>
              <a:t>hat</a:t>
            </a:r>
            <a:r>
              <a:rPr lang="tr-TR" altLang="tr-TR" sz="2800"/>
              <a:t> </a:t>
            </a:r>
            <a:r>
              <a:rPr lang="tr-TR" altLang="tr-TR" sz="2800" smtClean="0"/>
              <a:t>doğru</a:t>
            </a:r>
            <a:r>
              <a:rPr lang="en-US" altLang="tr-TR" sz="2800" smtClean="0"/>
              <a:t>larını</a:t>
            </a:r>
            <a:r>
              <a:rPr lang="tr-TR" altLang="tr-TR" sz="2800" smtClean="0"/>
              <a:t> </a:t>
            </a:r>
            <a:r>
              <a:rPr lang="tr-TR" altLang="tr-TR" sz="2800" dirty="0" smtClean="0"/>
              <a:t>örgülü tarama:</a:t>
            </a:r>
          </a:p>
          <a:p>
            <a:pPr marL="800100" lvl="1" indent="-342900">
              <a:lnSpc>
                <a:spcPct val="80000"/>
              </a:lnSpc>
              <a:spcBef>
                <a:spcPct val="20000"/>
              </a:spcBef>
              <a:buFont typeface="Arial" pitchFamily="34" charset="0"/>
              <a:buChar char="•"/>
            </a:pPr>
            <a:r>
              <a:rPr lang="tr-TR" altLang="tr-TR" sz="2800" dirty="0" smtClean="0"/>
              <a:t>Önce çift </a:t>
            </a:r>
            <a:r>
              <a:rPr lang="tr-TR" altLang="tr-TR" sz="2800" smtClean="0"/>
              <a:t>numaralı </a:t>
            </a:r>
            <a:r>
              <a:rPr lang="en-US" altLang="tr-TR" sz="2800" smtClean="0"/>
              <a:t>hat</a:t>
            </a:r>
            <a:r>
              <a:rPr lang="tr-TR" altLang="tr-TR" sz="2800" smtClean="0"/>
              <a:t> doğru</a:t>
            </a:r>
            <a:r>
              <a:rPr lang="en-US" altLang="tr-TR" sz="2800" smtClean="0"/>
              <a:t>lar</a:t>
            </a:r>
            <a:r>
              <a:rPr lang="tr-TR" altLang="tr-TR" sz="2800" smtClean="0"/>
              <a:t> gösterilir</a:t>
            </a:r>
            <a:r>
              <a:rPr lang="en-US" altLang="tr-TR" sz="2800" smtClean="0"/>
              <a:t>.</a:t>
            </a:r>
            <a:endParaRPr lang="tr-TR" altLang="tr-TR" sz="2800" dirty="0" smtClean="0"/>
          </a:p>
          <a:p>
            <a:pPr marL="800100" lvl="1" indent="-342900">
              <a:lnSpc>
                <a:spcPct val="80000"/>
              </a:lnSpc>
              <a:spcBef>
                <a:spcPct val="20000"/>
              </a:spcBef>
              <a:buFont typeface="Arial" pitchFamily="34" charset="0"/>
              <a:buChar char="•"/>
            </a:pPr>
            <a:r>
              <a:rPr lang="tr-TR" altLang="tr-TR" sz="2800" dirty="0" smtClean="0"/>
              <a:t>Sonra tek </a:t>
            </a:r>
            <a:r>
              <a:rPr lang="tr-TR" altLang="tr-TR" sz="2800" smtClean="0"/>
              <a:t>numaralı </a:t>
            </a:r>
            <a:r>
              <a:rPr lang="en-US" altLang="tr-TR" sz="2800" smtClean="0"/>
              <a:t>hat</a:t>
            </a:r>
            <a:r>
              <a:rPr lang="tr-TR" altLang="tr-TR" sz="2800"/>
              <a:t> </a:t>
            </a:r>
            <a:r>
              <a:rPr lang="tr-TR" altLang="tr-TR" sz="2800" smtClean="0"/>
              <a:t>doğrular gösterilir</a:t>
            </a:r>
            <a:r>
              <a:rPr lang="en-US" altLang="tr-TR" sz="2800" smtClean="0"/>
              <a:t>.</a:t>
            </a:r>
            <a:endParaRPr lang="tr-TR" altLang="tr-TR" sz="2800" dirty="0" smtClean="0"/>
          </a:p>
          <a:p>
            <a:pPr marL="342900" indent="-342900">
              <a:lnSpc>
                <a:spcPct val="80000"/>
              </a:lnSpc>
              <a:spcBef>
                <a:spcPct val="20000"/>
              </a:spcBef>
              <a:buFont typeface="Arial" pitchFamily="34" charset="0"/>
              <a:buChar char="•"/>
            </a:pPr>
            <a:r>
              <a:rPr lang="tr-TR" altLang="tr-TR" sz="2800" smtClean="0"/>
              <a:t>Rasgele </a:t>
            </a:r>
            <a:r>
              <a:rPr lang="en-US" altLang="tr-TR" sz="2800" smtClean="0"/>
              <a:t>hat</a:t>
            </a:r>
            <a:r>
              <a:rPr lang="tr-TR" altLang="tr-TR" sz="2800" smtClean="0"/>
              <a:t> </a:t>
            </a:r>
            <a:r>
              <a:rPr lang="tr-TR" altLang="tr-TR" sz="2800" dirty="0" smtClean="0"/>
              <a:t>sistemi bir nesneyi </a:t>
            </a:r>
            <a:r>
              <a:rPr lang="tr-TR" altLang="tr-TR" sz="2800" smtClean="0"/>
              <a:t>oluşturan </a:t>
            </a:r>
            <a:r>
              <a:rPr lang="en-US" altLang="tr-TR" sz="2800" smtClean="0"/>
              <a:t>doğruları</a:t>
            </a:r>
            <a:r>
              <a:rPr lang="tr-TR" altLang="tr-TR" sz="2800"/>
              <a:t> belirlenmiş herhangi bir düzende </a:t>
            </a:r>
            <a:r>
              <a:rPr lang="tr-TR" altLang="tr-TR" sz="2800" dirty="0" smtClean="0"/>
              <a:t>çizdirebilir.</a:t>
            </a:r>
            <a:endParaRPr lang="tr-TR" sz="2800" dirty="0"/>
          </a:p>
          <a:p>
            <a:pPr marL="342900" indent="-342900">
              <a:lnSpc>
                <a:spcPct val="80000"/>
              </a:lnSpc>
              <a:spcBef>
                <a:spcPct val="20000"/>
              </a:spcBef>
              <a:buFont typeface="Arial" pitchFamily="34" charset="0"/>
              <a:buChar char="•"/>
            </a:pPr>
            <a:endParaRPr lang="tr-TR" altLang="tr-TR" sz="2700" dirty="0" smtClean="0"/>
          </a:p>
        </p:txBody>
      </p:sp>
      <p:pic>
        <p:nvPicPr>
          <p:cNvPr id="6" name="AADGGWC0.jpg" descr="AADGGWC0.jpg"/>
          <p:cNvPicPr>
            <a:picLocks/>
          </p:cNvPicPr>
          <p:nvPr/>
        </p:nvPicPr>
        <p:blipFill rotWithShape="1">
          <a:blip r:embed="rId4" cstate="print">
            <a:extLst>
              <a:ext uri="{28A0092B-C50C-407E-A947-70E740481C1C}">
                <a14:useLocalDpi xmlns:a14="http://schemas.microsoft.com/office/drawing/2010/main" val="0"/>
              </a:ext>
            </a:extLst>
          </a:blip>
          <a:srcRect b="5682"/>
          <a:stretch/>
        </p:blipFill>
        <p:spPr bwMode="auto">
          <a:xfrm>
            <a:off x="5368295" y="3635694"/>
            <a:ext cx="3486150"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6950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a:bodyPr>
          <a:lstStyle/>
          <a:p>
            <a:r>
              <a:rPr lang="tr-TR" altLang="tr-TR" dirty="0" smtClean="0"/>
              <a:t>CRT ile Renkli Görüntü</a:t>
            </a:r>
            <a:endParaRPr lang="en-US" altLang="tr-TR" dirty="0" smtClean="0"/>
          </a:p>
        </p:txBody>
      </p:sp>
      <p:pic>
        <p:nvPicPr>
          <p:cNvPr id="30723" name="AADGGWD0.jpg" descr="AADGGWD0.jpg"/>
          <p:cNvPicPr>
            <a:picLocks/>
          </p:cNvPicPr>
          <p:nvPr/>
        </p:nvPicPr>
        <p:blipFill rotWithShape="1">
          <a:blip r:embed="rId3" cstate="print">
            <a:extLst>
              <a:ext uri="{28A0092B-C50C-407E-A947-70E740481C1C}">
                <a14:useLocalDpi xmlns:a14="http://schemas.microsoft.com/office/drawing/2010/main" val="0"/>
              </a:ext>
            </a:extLst>
          </a:blip>
          <a:srcRect b="5016"/>
          <a:stretch/>
        </p:blipFill>
        <p:spPr bwMode="auto">
          <a:xfrm>
            <a:off x="4572000" y="3356992"/>
            <a:ext cx="4325020" cy="313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ikdörtgen 3"/>
          <p:cNvSpPr/>
          <p:nvPr/>
        </p:nvSpPr>
        <p:spPr>
          <a:xfrm>
            <a:off x="611560" y="1988840"/>
            <a:ext cx="3960440" cy="3280898"/>
          </a:xfrm>
          <a:prstGeom prst="rect">
            <a:avLst/>
          </a:prstGeom>
        </p:spPr>
        <p:txBody>
          <a:bodyPr wrap="square">
            <a:spAutoFit/>
          </a:bodyPr>
          <a:lstStyle/>
          <a:p>
            <a:pPr marL="342900" indent="-342900">
              <a:lnSpc>
                <a:spcPct val="80000"/>
              </a:lnSpc>
              <a:spcBef>
                <a:spcPct val="20000"/>
              </a:spcBef>
              <a:buFont typeface="Arial" pitchFamily="34" charset="0"/>
              <a:buChar char="•"/>
            </a:pPr>
            <a:r>
              <a:rPr lang="tr-TR" altLang="tr-TR" sz="2800" dirty="0" smtClean="0"/>
              <a:t>Üç elektron tabancası</a:t>
            </a:r>
            <a:r>
              <a:rPr lang="en-US" altLang="tr-TR" sz="2800" dirty="0" smtClean="0"/>
              <a:t> </a:t>
            </a:r>
            <a:r>
              <a:rPr lang="tr-TR" altLang="tr-TR" sz="2800" dirty="0" smtClean="0"/>
              <a:t>ekran üzerinde üçgen şeklinde bir renk noktasında hizalanır.</a:t>
            </a:r>
          </a:p>
          <a:p>
            <a:pPr marL="342900" indent="-342900">
              <a:lnSpc>
                <a:spcPct val="80000"/>
              </a:lnSpc>
              <a:spcBef>
                <a:spcPct val="20000"/>
              </a:spcBef>
              <a:buFont typeface="Arial" pitchFamily="34" charset="0"/>
              <a:buChar char="•"/>
            </a:pPr>
            <a:r>
              <a:rPr lang="tr-TR" altLang="tr-TR" sz="2800" dirty="0" smtClean="0"/>
              <a:t>Işınlar bir gölge maskesi (</a:t>
            </a:r>
            <a:r>
              <a:rPr lang="tr-TR" altLang="tr-TR" sz="2800" dirty="0" err="1" smtClean="0"/>
              <a:t>shadow</a:t>
            </a:r>
            <a:r>
              <a:rPr lang="tr-TR" altLang="tr-TR" sz="2800" dirty="0" smtClean="0"/>
              <a:t> mask) aracılığıyla her bir üçgen noktaya gönderilir</a:t>
            </a:r>
            <a:r>
              <a:rPr lang="en-US" altLang="tr-TR" sz="2800" dirty="0" smtClean="0"/>
              <a:t>.</a:t>
            </a:r>
            <a:endParaRPr lang="tr-TR" altLang="tr-TR" sz="2700" dirty="0" smtClean="0"/>
          </a:p>
        </p:txBody>
      </p:sp>
      <p:sp>
        <p:nvSpPr>
          <p:cNvPr id="2" name="Metin kutusu 1"/>
          <p:cNvSpPr txBox="1"/>
          <p:nvPr/>
        </p:nvSpPr>
        <p:spPr>
          <a:xfrm>
            <a:off x="5378751" y="5651375"/>
            <a:ext cx="1185837" cy="307777"/>
          </a:xfrm>
          <a:prstGeom prst="rect">
            <a:avLst/>
          </a:prstGeom>
          <a:noFill/>
        </p:spPr>
        <p:txBody>
          <a:bodyPr wrap="none" rtlCol="0">
            <a:spAutoFit/>
          </a:bodyPr>
          <a:lstStyle/>
          <a:p>
            <a:r>
              <a:rPr lang="tr-TR" sz="1400" dirty="0" err="1" smtClean="0"/>
              <a:t>Shadow</a:t>
            </a:r>
            <a:r>
              <a:rPr lang="tr-TR" sz="1400" dirty="0" smtClean="0"/>
              <a:t> mask</a:t>
            </a:r>
            <a:endParaRPr lang="tr-TR" sz="1400" dirty="0"/>
          </a:p>
        </p:txBody>
      </p:sp>
    </p:spTree>
    <p:extLst>
      <p:ext uri="{BB962C8B-B14F-4D97-AF65-F5344CB8AC3E}">
        <p14:creationId xmlns:p14="http://schemas.microsoft.com/office/powerpoint/2010/main" val="30051416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fontScale="90000"/>
          </a:bodyPr>
          <a:lstStyle/>
          <a:p>
            <a:r>
              <a:rPr lang="tr-TR" dirty="0" smtClean="0"/>
              <a:t>Sıvı Kristal Ekranlar</a:t>
            </a:r>
            <a:br>
              <a:rPr lang="tr-TR" dirty="0" smtClean="0"/>
            </a:br>
            <a:r>
              <a:rPr lang="tr-TR" dirty="0"/>
              <a:t>(</a:t>
            </a:r>
            <a:r>
              <a:rPr lang="tr-TR" dirty="0" smtClean="0"/>
              <a:t>Liquid </a:t>
            </a:r>
            <a:r>
              <a:rPr lang="tr-TR" dirty="0" err="1"/>
              <a:t>Crystal</a:t>
            </a:r>
            <a:r>
              <a:rPr lang="tr-TR" dirty="0"/>
              <a:t> </a:t>
            </a:r>
            <a:r>
              <a:rPr lang="tr-TR" dirty="0" err="1"/>
              <a:t>Display</a:t>
            </a:r>
            <a:r>
              <a:rPr lang="tr-TR" dirty="0"/>
              <a:t> </a:t>
            </a:r>
            <a:r>
              <a:rPr lang="tr-TR" dirty="0" smtClean="0"/>
              <a:t>- LCD</a:t>
            </a:r>
            <a:r>
              <a:rPr lang="tr-TR" dirty="0"/>
              <a:t>)</a:t>
            </a:r>
            <a:endParaRPr lang="en-US" altLang="tr-TR" dirty="0" smtClean="0"/>
          </a:p>
        </p:txBody>
      </p:sp>
      <p:pic>
        <p:nvPicPr>
          <p:cNvPr id="38915" name="AADGGWG0.jpg" descr="AADGGWG0.jpg"/>
          <p:cNvPicPr>
            <a:picLocks/>
          </p:cNvPicPr>
          <p:nvPr/>
        </p:nvPicPr>
        <p:blipFill rotWithShape="1">
          <a:blip r:embed="rId3" cstate="print">
            <a:extLst>
              <a:ext uri="{28A0092B-C50C-407E-A947-70E740481C1C}">
                <a14:useLocalDpi xmlns:a14="http://schemas.microsoft.com/office/drawing/2010/main" val="0"/>
              </a:ext>
            </a:extLst>
          </a:blip>
          <a:srcRect b="4527"/>
          <a:stretch/>
        </p:blipFill>
        <p:spPr bwMode="auto">
          <a:xfrm>
            <a:off x="3923928" y="1977621"/>
            <a:ext cx="5039196" cy="448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ikdörtgen 5"/>
          <p:cNvSpPr/>
          <p:nvPr/>
        </p:nvSpPr>
        <p:spPr>
          <a:xfrm>
            <a:off x="611560" y="1846269"/>
            <a:ext cx="3528392" cy="4745915"/>
          </a:xfrm>
          <a:prstGeom prst="rect">
            <a:avLst/>
          </a:prstGeom>
        </p:spPr>
        <p:txBody>
          <a:bodyPr wrap="square">
            <a:spAutoFit/>
          </a:bodyPr>
          <a:lstStyle/>
          <a:p>
            <a:pPr marL="342900" indent="-342900">
              <a:spcBef>
                <a:spcPct val="20000"/>
              </a:spcBef>
              <a:buFont typeface="Arial" pitchFamily="34" charset="0"/>
              <a:buChar char="•"/>
            </a:pPr>
            <a:r>
              <a:rPr lang="tr-TR" altLang="tr-TR" sz="2400" dirty="0" smtClean="0"/>
              <a:t>Bir çok LCD cihaz tasarımında ışığı büken kapaklar </a:t>
            </a:r>
            <a:r>
              <a:rPr lang="tr-TR" altLang="tr-TR" sz="2400" smtClean="0"/>
              <a:t>kullanılır.</a:t>
            </a:r>
            <a:endParaRPr lang="en-US" altLang="tr-TR" sz="2400" smtClean="0"/>
          </a:p>
          <a:p>
            <a:pPr marL="342900" indent="-342900">
              <a:spcBef>
                <a:spcPct val="20000"/>
              </a:spcBef>
              <a:buFont typeface="Arial" pitchFamily="34" charset="0"/>
              <a:buChar char="•"/>
            </a:pPr>
            <a:r>
              <a:rPr lang="en-US" sz="2400" smtClean="0"/>
              <a:t>Panel küçük ve renklendirilmiş sıvı kristaller dizisinden oluşur.</a:t>
            </a:r>
          </a:p>
          <a:p>
            <a:pPr marL="342900" indent="-342900">
              <a:spcBef>
                <a:spcPct val="20000"/>
              </a:spcBef>
              <a:buFont typeface="Arial" pitchFamily="34" charset="0"/>
              <a:buChar char="•"/>
            </a:pPr>
            <a:r>
              <a:rPr lang="en-US" sz="2400" smtClean="0"/>
              <a:t>Işık ekran arkasından bu kristallere yansıdığında yayılan ışık miktarı sinyallerle kontrol edilir.</a:t>
            </a:r>
            <a:endParaRPr lang="tr-TR" sz="2400" dirty="0"/>
          </a:p>
          <a:p>
            <a:pPr marL="342900" indent="-342900">
              <a:spcBef>
                <a:spcPct val="20000"/>
              </a:spcBef>
              <a:buFont typeface="Arial" pitchFamily="34" charset="0"/>
              <a:buChar char="•"/>
            </a:pPr>
            <a:r>
              <a:rPr lang="en-US" altLang="tr-TR" sz="2400" smtClean="0"/>
              <a:t>Görüntü bu yolla oluşur.</a:t>
            </a:r>
            <a:endParaRPr lang="tr-TR" altLang="tr-TR" sz="2400" dirty="0" smtClean="0"/>
          </a:p>
        </p:txBody>
      </p:sp>
    </p:spTree>
    <p:extLst>
      <p:ext uri="{BB962C8B-B14F-4D97-AF65-F5344CB8AC3E}">
        <p14:creationId xmlns:p14="http://schemas.microsoft.com/office/powerpoint/2010/main" val="2616904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r>
              <a:rPr lang="tr-TR" altLang="tr-TR" dirty="0" smtClean="0"/>
              <a:t>Bilgisayar Grafiklerinin Problemi</a:t>
            </a:r>
            <a:endParaRPr lang="tr-TR" altLang="tr-TR" dirty="0"/>
          </a:p>
        </p:txBody>
      </p:sp>
      <p:sp>
        <p:nvSpPr>
          <p:cNvPr id="6147" name="Rectangle 3"/>
          <p:cNvSpPr>
            <a:spLocks noGrp="1" noChangeArrowheads="1"/>
          </p:cNvSpPr>
          <p:nvPr>
            <p:ph type="body" idx="1"/>
          </p:nvPr>
        </p:nvSpPr>
        <p:spPr/>
        <p:txBody>
          <a:bodyPr/>
          <a:lstStyle/>
          <a:p>
            <a:r>
              <a:rPr lang="tr-TR" altLang="tr-TR" dirty="0" smtClean="0"/>
              <a:t>Bilgiden görüntüye </a:t>
            </a:r>
            <a:r>
              <a:rPr lang="tr-TR" altLang="tr-TR" smtClean="0"/>
              <a:t>dönüşüm sağlamak</a:t>
            </a:r>
            <a:r>
              <a:rPr lang="en-US" altLang="tr-TR" smtClean="0"/>
              <a:t>tır.</a:t>
            </a:r>
            <a:endParaRPr lang="en-US" altLang="tr-TR" dirty="0"/>
          </a:p>
          <a:p>
            <a:endParaRPr lang="tr-TR" altLang="tr-TR" dirty="0"/>
          </a:p>
        </p:txBody>
      </p:sp>
      <p:grpSp>
        <p:nvGrpSpPr>
          <p:cNvPr id="6167" name="Group 23"/>
          <p:cNvGrpSpPr>
            <a:grpSpLocks/>
          </p:cNvGrpSpPr>
          <p:nvPr/>
        </p:nvGrpSpPr>
        <p:grpSpPr bwMode="auto">
          <a:xfrm>
            <a:off x="1979313" y="4110905"/>
            <a:ext cx="5111750" cy="830263"/>
            <a:chOff x="703" y="1661"/>
            <a:chExt cx="3220" cy="523"/>
          </a:xfrm>
        </p:grpSpPr>
        <p:sp>
          <p:nvSpPr>
            <p:cNvPr id="6151" name="Text Box 7"/>
            <p:cNvSpPr txBox="1">
              <a:spLocks noChangeArrowheads="1"/>
            </p:cNvSpPr>
            <p:nvPr/>
          </p:nvSpPr>
          <p:spPr bwMode="auto">
            <a:xfrm>
              <a:off x="1700" y="1661"/>
              <a:ext cx="1089" cy="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tr-TR" altLang="tr-TR" sz="2400" b="1" dirty="0" smtClean="0"/>
                <a:t>Bilgisayarla Görme</a:t>
              </a:r>
              <a:endParaRPr lang="tr-TR" altLang="tr-TR" b="1" dirty="0"/>
            </a:p>
          </p:txBody>
        </p:sp>
        <p:sp>
          <p:nvSpPr>
            <p:cNvPr id="6152" name="Line 8"/>
            <p:cNvSpPr>
              <a:spLocks noChangeShapeType="1"/>
            </p:cNvSpPr>
            <p:nvPr/>
          </p:nvSpPr>
          <p:spPr bwMode="auto">
            <a:xfrm>
              <a:off x="1383" y="1797"/>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53" name="Line 9"/>
            <p:cNvSpPr>
              <a:spLocks noChangeShapeType="1"/>
            </p:cNvSpPr>
            <p:nvPr/>
          </p:nvSpPr>
          <p:spPr bwMode="auto">
            <a:xfrm>
              <a:off x="2789" y="1797"/>
              <a:ext cx="4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56" name="Text Box 12"/>
            <p:cNvSpPr txBox="1">
              <a:spLocks noChangeArrowheads="1"/>
            </p:cNvSpPr>
            <p:nvPr/>
          </p:nvSpPr>
          <p:spPr bwMode="auto">
            <a:xfrm>
              <a:off x="703" y="1706"/>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tr-TR" altLang="tr-TR" b="1" dirty="0" smtClean="0"/>
                <a:t>görüntü</a:t>
              </a:r>
              <a:endParaRPr lang="tr-TR" altLang="tr-TR" b="1" dirty="0"/>
            </a:p>
          </p:txBody>
        </p:sp>
        <p:sp>
          <p:nvSpPr>
            <p:cNvPr id="6157" name="Text Box 13"/>
            <p:cNvSpPr txBox="1">
              <a:spLocks noChangeArrowheads="1"/>
            </p:cNvSpPr>
            <p:nvPr/>
          </p:nvSpPr>
          <p:spPr bwMode="auto">
            <a:xfrm>
              <a:off x="3288" y="1661"/>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tr-TR" altLang="tr-TR" b="1" dirty="0" smtClean="0"/>
                <a:t>bilgi</a:t>
              </a:r>
              <a:endParaRPr lang="tr-TR" altLang="tr-TR" b="1" dirty="0"/>
            </a:p>
          </p:txBody>
        </p:sp>
      </p:grpSp>
      <p:grpSp>
        <p:nvGrpSpPr>
          <p:cNvPr id="6168" name="Group 24"/>
          <p:cNvGrpSpPr>
            <a:grpSpLocks/>
          </p:cNvGrpSpPr>
          <p:nvPr/>
        </p:nvGrpSpPr>
        <p:grpSpPr bwMode="auto">
          <a:xfrm>
            <a:off x="1979712" y="2886769"/>
            <a:ext cx="5111750" cy="830263"/>
            <a:chOff x="703" y="1661"/>
            <a:chExt cx="3220" cy="523"/>
          </a:xfrm>
        </p:grpSpPr>
        <p:sp>
          <p:nvSpPr>
            <p:cNvPr id="6169" name="Text Box 25"/>
            <p:cNvSpPr txBox="1">
              <a:spLocks noChangeArrowheads="1"/>
            </p:cNvSpPr>
            <p:nvPr/>
          </p:nvSpPr>
          <p:spPr bwMode="auto">
            <a:xfrm>
              <a:off x="1700" y="1661"/>
              <a:ext cx="1089" cy="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tr-TR" altLang="tr-TR" sz="2400" b="1" dirty="0" smtClean="0"/>
                <a:t>Görüntü İşleme</a:t>
              </a:r>
              <a:endParaRPr lang="tr-TR" altLang="tr-TR" b="1" dirty="0"/>
            </a:p>
          </p:txBody>
        </p:sp>
        <p:sp>
          <p:nvSpPr>
            <p:cNvPr id="6170" name="Line 26"/>
            <p:cNvSpPr>
              <a:spLocks noChangeShapeType="1"/>
            </p:cNvSpPr>
            <p:nvPr/>
          </p:nvSpPr>
          <p:spPr bwMode="auto">
            <a:xfrm>
              <a:off x="1383" y="1797"/>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71" name="Line 27"/>
            <p:cNvSpPr>
              <a:spLocks noChangeShapeType="1"/>
            </p:cNvSpPr>
            <p:nvPr/>
          </p:nvSpPr>
          <p:spPr bwMode="auto">
            <a:xfrm>
              <a:off x="2789" y="1797"/>
              <a:ext cx="4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72" name="Text Box 28"/>
            <p:cNvSpPr txBox="1">
              <a:spLocks noChangeArrowheads="1"/>
            </p:cNvSpPr>
            <p:nvPr/>
          </p:nvSpPr>
          <p:spPr bwMode="auto">
            <a:xfrm>
              <a:off x="703" y="1706"/>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tr-TR" altLang="tr-TR" b="1" dirty="0" smtClean="0"/>
                <a:t>görüntü</a:t>
              </a:r>
              <a:endParaRPr lang="tr-TR" altLang="tr-TR" b="1" dirty="0"/>
            </a:p>
          </p:txBody>
        </p:sp>
        <p:sp>
          <p:nvSpPr>
            <p:cNvPr id="6173" name="Text Box 29"/>
            <p:cNvSpPr txBox="1">
              <a:spLocks noChangeArrowheads="1"/>
            </p:cNvSpPr>
            <p:nvPr/>
          </p:nvSpPr>
          <p:spPr bwMode="auto">
            <a:xfrm>
              <a:off x="3288" y="1661"/>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tr-TR" altLang="tr-TR" b="1" dirty="0" smtClean="0"/>
                <a:t>görüntü</a:t>
              </a:r>
              <a:endParaRPr lang="tr-TR" altLang="tr-TR" b="1" dirty="0"/>
            </a:p>
          </p:txBody>
        </p:sp>
      </p:grpSp>
      <p:grpSp>
        <p:nvGrpSpPr>
          <p:cNvPr id="6174" name="Group 30"/>
          <p:cNvGrpSpPr>
            <a:grpSpLocks/>
          </p:cNvGrpSpPr>
          <p:nvPr/>
        </p:nvGrpSpPr>
        <p:grpSpPr bwMode="auto">
          <a:xfrm>
            <a:off x="1979712" y="5300665"/>
            <a:ext cx="5111750" cy="830263"/>
            <a:chOff x="703" y="1661"/>
            <a:chExt cx="3220" cy="523"/>
          </a:xfrm>
        </p:grpSpPr>
        <p:sp>
          <p:nvSpPr>
            <p:cNvPr id="6175" name="Text Box 31"/>
            <p:cNvSpPr txBox="1">
              <a:spLocks noChangeArrowheads="1"/>
            </p:cNvSpPr>
            <p:nvPr/>
          </p:nvSpPr>
          <p:spPr bwMode="auto">
            <a:xfrm>
              <a:off x="1700" y="1661"/>
              <a:ext cx="1089" cy="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tr-TR" altLang="tr-TR" sz="2400" b="1" dirty="0" smtClean="0"/>
                <a:t>Bilgisayar Grafikleri</a:t>
              </a:r>
              <a:endParaRPr lang="tr-TR" altLang="tr-TR" b="1" dirty="0"/>
            </a:p>
          </p:txBody>
        </p:sp>
        <p:sp>
          <p:nvSpPr>
            <p:cNvPr id="6176" name="Line 32"/>
            <p:cNvSpPr>
              <a:spLocks noChangeShapeType="1"/>
            </p:cNvSpPr>
            <p:nvPr/>
          </p:nvSpPr>
          <p:spPr bwMode="auto">
            <a:xfrm>
              <a:off x="1383" y="1797"/>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77" name="Line 33"/>
            <p:cNvSpPr>
              <a:spLocks noChangeShapeType="1"/>
            </p:cNvSpPr>
            <p:nvPr/>
          </p:nvSpPr>
          <p:spPr bwMode="auto">
            <a:xfrm>
              <a:off x="2789" y="1797"/>
              <a:ext cx="4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78" name="Text Box 34"/>
            <p:cNvSpPr txBox="1">
              <a:spLocks noChangeArrowheads="1"/>
            </p:cNvSpPr>
            <p:nvPr/>
          </p:nvSpPr>
          <p:spPr bwMode="auto">
            <a:xfrm>
              <a:off x="703" y="1706"/>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tr-TR" altLang="tr-TR" b="1" dirty="0" smtClean="0"/>
                <a:t>bilgi</a:t>
              </a:r>
              <a:endParaRPr lang="tr-TR" altLang="tr-TR" b="1" dirty="0"/>
            </a:p>
          </p:txBody>
        </p:sp>
        <p:sp>
          <p:nvSpPr>
            <p:cNvPr id="6179" name="Text Box 35"/>
            <p:cNvSpPr txBox="1">
              <a:spLocks noChangeArrowheads="1"/>
            </p:cNvSpPr>
            <p:nvPr/>
          </p:nvSpPr>
          <p:spPr bwMode="auto">
            <a:xfrm>
              <a:off x="3288" y="1661"/>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tr-TR" altLang="tr-TR" b="1" dirty="0" smtClean="0"/>
                <a:t>görüntü</a:t>
              </a:r>
              <a:endParaRPr lang="tr-TR" altLang="tr-TR" b="1" dirty="0"/>
            </a:p>
          </p:txBody>
        </p:sp>
      </p:grpSp>
    </p:spTree>
    <p:extLst>
      <p:ext uri="{BB962C8B-B14F-4D97-AF65-F5344CB8AC3E}">
        <p14:creationId xmlns:p14="http://schemas.microsoft.com/office/powerpoint/2010/main" val="16698397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fontScale="90000"/>
          </a:bodyPr>
          <a:lstStyle/>
          <a:p>
            <a:r>
              <a:rPr lang="en-US" smtClean="0"/>
              <a:t>Işık Yayan Diyot </a:t>
            </a:r>
            <a:r>
              <a:rPr lang="tr-TR" smtClean="0"/>
              <a:t>Ekranlar</a:t>
            </a:r>
            <a:br>
              <a:rPr lang="tr-TR" smtClean="0"/>
            </a:br>
            <a:r>
              <a:rPr lang="tr-TR" smtClean="0"/>
              <a:t>(</a:t>
            </a:r>
            <a:r>
              <a:rPr lang="en-US" smtClean="0"/>
              <a:t>Light Emitting Diode</a:t>
            </a:r>
            <a:r>
              <a:rPr lang="tr-TR" smtClean="0"/>
              <a:t>- L</a:t>
            </a:r>
            <a:r>
              <a:rPr lang="en-US" smtClean="0"/>
              <a:t>E</a:t>
            </a:r>
            <a:r>
              <a:rPr lang="tr-TR" smtClean="0"/>
              <a:t>D)</a:t>
            </a:r>
            <a:endParaRPr lang="en-US" altLang="tr-TR" dirty="0" smtClean="0"/>
          </a:p>
        </p:txBody>
      </p:sp>
      <p:sp>
        <p:nvSpPr>
          <p:cNvPr id="6" name="Dikdörtgen 5"/>
          <p:cNvSpPr/>
          <p:nvPr/>
        </p:nvSpPr>
        <p:spPr>
          <a:xfrm>
            <a:off x="611560" y="1846269"/>
            <a:ext cx="7632848" cy="2456057"/>
          </a:xfrm>
          <a:prstGeom prst="rect">
            <a:avLst/>
          </a:prstGeom>
        </p:spPr>
        <p:txBody>
          <a:bodyPr wrap="square">
            <a:spAutoFit/>
          </a:bodyPr>
          <a:lstStyle/>
          <a:p>
            <a:pPr marL="342900" indent="-342900">
              <a:spcBef>
                <a:spcPct val="20000"/>
              </a:spcBef>
              <a:buFont typeface="Arial" pitchFamily="34" charset="0"/>
              <a:buChar char="•"/>
            </a:pPr>
            <a:r>
              <a:rPr lang="en-US" altLang="tr-TR" sz="2400" smtClean="0"/>
              <a:t>LED mekanizmasına bağlı olarak çalışır</a:t>
            </a:r>
            <a:r>
              <a:rPr lang="tr-TR" altLang="tr-TR" sz="2400" smtClean="0"/>
              <a:t>.</a:t>
            </a:r>
            <a:endParaRPr lang="en-US" altLang="tr-TR" sz="2400" smtClean="0"/>
          </a:p>
          <a:p>
            <a:pPr marL="342900" indent="-342900">
              <a:spcBef>
                <a:spcPct val="20000"/>
              </a:spcBef>
              <a:buFont typeface="Arial" pitchFamily="34" charset="0"/>
              <a:buChar char="•"/>
            </a:pPr>
            <a:r>
              <a:rPr lang="en-US" sz="2400" smtClean="0"/>
              <a:t>LCD’de olduğu gibi arkadan ışık göndermek yerine LED’in kendisi ışık kaynağı olarak kullanılır.</a:t>
            </a:r>
          </a:p>
          <a:p>
            <a:pPr marL="342900" indent="-342900">
              <a:spcBef>
                <a:spcPct val="20000"/>
              </a:spcBef>
              <a:buFont typeface="Arial" pitchFamily="34" charset="0"/>
              <a:buChar char="•"/>
            </a:pPr>
            <a:r>
              <a:rPr lang="en-US" sz="2400" smtClean="0"/>
              <a:t>İki farklı türü bulunur</a:t>
            </a:r>
            <a:r>
              <a:rPr lang="en-US" altLang="tr-TR" sz="2400" smtClean="0"/>
              <a:t>.</a:t>
            </a:r>
          </a:p>
          <a:p>
            <a:pPr marL="742950" lvl="1" indent="-285750">
              <a:lnSpc>
                <a:spcPct val="80000"/>
              </a:lnSpc>
              <a:spcBef>
                <a:spcPct val="20000"/>
              </a:spcBef>
              <a:buFont typeface="Arial" pitchFamily="34" charset="0"/>
              <a:buChar char="–"/>
            </a:pPr>
            <a:r>
              <a:rPr lang="en-US" altLang="tr-TR" sz="2400"/>
              <a:t>Kenar aydınlatmalı</a:t>
            </a:r>
          </a:p>
          <a:p>
            <a:pPr marL="742950" lvl="1" indent="-285750">
              <a:lnSpc>
                <a:spcPct val="80000"/>
              </a:lnSpc>
              <a:spcBef>
                <a:spcPct val="20000"/>
              </a:spcBef>
              <a:buFont typeface="Arial" pitchFamily="34" charset="0"/>
              <a:buChar char="–"/>
            </a:pPr>
            <a:r>
              <a:rPr lang="en-US" altLang="tr-TR" sz="2400"/>
              <a:t>Arka aydınlatmalı</a:t>
            </a:r>
            <a:endParaRPr lang="tr-TR" altLang="tr-TR" sz="2400" dirty="0"/>
          </a:p>
        </p:txBody>
      </p:sp>
      <p:pic>
        <p:nvPicPr>
          <p:cNvPr id="2050" name="Picture 2" descr="What is an LED Screen"/>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400000"/>
                    </a14:imgEffect>
                  </a14:imgLayer>
                </a14:imgProps>
              </a:ext>
              <a:ext uri="{28A0092B-C50C-407E-A947-70E740481C1C}">
                <a14:useLocalDpi xmlns:a14="http://schemas.microsoft.com/office/drawing/2010/main" val="0"/>
              </a:ext>
            </a:extLst>
          </a:blip>
          <a:srcRect b="7664"/>
          <a:stretch/>
        </p:blipFill>
        <p:spPr bwMode="auto">
          <a:xfrm>
            <a:off x="4283968" y="3760497"/>
            <a:ext cx="4608512" cy="28368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Sell Direct-View LED Displays to Customers - Commercial Integra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9984" y="4805576"/>
            <a:ext cx="3135560" cy="1567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539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Autofit/>
          </a:bodyPr>
          <a:lstStyle/>
          <a:p>
            <a:pPr lvl="1" algn="ctr" rtl="0">
              <a:spcBef>
                <a:spcPct val="0"/>
              </a:spcBef>
            </a:pPr>
            <a:r>
              <a:rPr lang="tr-TR" altLang="tr-TR" sz="4000" kern="1200" dirty="0" smtClean="0">
                <a:solidFill>
                  <a:schemeClr val="tx1"/>
                </a:solidFill>
                <a:latin typeface="+mj-lt"/>
                <a:ea typeface="+mj-ea"/>
                <a:cs typeface="+mj-cs"/>
              </a:rPr>
              <a:t>Plazma Panel ve İnce Film Ekranlar</a:t>
            </a:r>
            <a:endParaRPr lang="en-US" altLang="tr-TR" sz="4000" kern="1200" dirty="0">
              <a:solidFill>
                <a:schemeClr val="tx1"/>
              </a:solidFill>
              <a:latin typeface="+mj-lt"/>
              <a:ea typeface="+mj-ea"/>
              <a:cs typeface="+mj-cs"/>
            </a:endParaRPr>
          </a:p>
        </p:txBody>
      </p:sp>
      <p:pic>
        <p:nvPicPr>
          <p:cNvPr id="34819" name="AADGGWF0.jpg" descr="AADGGWF0.jpg"/>
          <p:cNvPicPr>
            <a:picLocks/>
          </p:cNvPicPr>
          <p:nvPr/>
        </p:nvPicPr>
        <p:blipFill rotWithShape="1">
          <a:blip r:embed="rId3" cstate="print">
            <a:extLst>
              <a:ext uri="{28A0092B-C50C-407E-A947-70E740481C1C}">
                <a14:useLocalDpi xmlns:a14="http://schemas.microsoft.com/office/drawing/2010/main" val="0"/>
              </a:ext>
            </a:extLst>
          </a:blip>
          <a:srcRect b="3720"/>
          <a:stretch/>
        </p:blipFill>
        <p:spPr bwMode="auto">
          <a:xfrm>
            <a:off x="6537890" y="1888488"/>
            <a:ext cx="2520280" cy="239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ADGGWE0.jpg" descr="AADGGWE0.jpg"/>
          <p:cNvPicPr>
            <a:picLocks/>
          </p:cNvPicPr>
          <p:nvPr/>
        </p:nvPicPr>
        <p:blipFill rotWithShape="1">
          <a:blip r:embed="rId4" cstate="print">
            <a:extLst>
              <a:ext uri="{28A0092B-C50C-407E-A947-70E740481C1C}">
                <a14:useLocalDpi xmlns:a14="http://schemas.microsoft.com/office/drawing/2010/main" val="0"/>
              </a:ext>
            </a:extLst>
          </a:blip>
          <a:srcRect b="4583"/>
          <a:stretch/>
        </p:blipFill>
        <p:spPr bwMode="auto">
          <a:xfrm>
            <a:off x="2745468" y="4365104"/>
            <a:ext cx="3622972" cy="227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ikdörtgen 5"/>
          <p:cNvSpPr/>
          <p:nvPr/>
        </p:nvSpPr>
        <p:spPr>
          <a:xfrm>
            <a:off x="6720692" y="6125655"/>
            <a:ext cx="2337478" cy="646331"/>
          </a:xfrm>
          <a:prstGeom prst="rect">
            <a:avLst/>
          </a:prstGeom>
        </p:spPr>
        <p:txBody>
          <a:bodyPr wrap="square">
            <a:spAutoFit/>
          </a:bodyPr>
          <a:lstStyle/>
          <a:p>
            <a:pPr algn="ctr"/>
            <a:r>
              <a:rPr lang="tr-TR" dirty="0"/>
              <a:t>İnce filmli elektrikle ışıldayan ekranlar</a:t>
            </a:r>
          </a:p>
        </p:txBody>
      </p:sp>
      <p:sp>
        <p:nvSpPr>
          <p:cNvPr id="7" name="Dikdörtgen 6"/>
          <p:cNvSpPr/>
          <p:nvPr/>
        </p:nvSpPr>
        <p:spPr>
          <a:xfrm>
            <a:off x="1619166" y="6394133"/>
            <a:ext cx="2252604" cy="369332"/>
          </a:xfrm>
          <a:prstGeom prst="rect">
            <a:avLst/>
          </a:prstGeom>
        </p:spPr>
        <p:txBody>
          <a:bodyPr wrap="none">
            <a:spAutoFit/>
          </a:bodyPr>
          <a:lstStyle/>
          <a:p>
            <a:r>
              <a:rPr lang="tr-TR" dirty="0" smtClean="0"/>
              <a:t>Plazma panel ekranlar</a:t>
            </a:r>
            <a:endParaRPr lang="tr-TR" dirty="0"/>
          </a:p>
        </p:txBody>
      </p:sp>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6270" y="4750994"/>
            <a:ext cx="2185958"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182" y="4600469"/>
            <a:ext cx="1981968" cy="1525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ikdörtgen 8"/>
          <p:cNvSpPr/>
          <p:nvPr/>
        </p:nvSpPr>
        <p:spPr>
          <a:xfrm>
            <a:off x="611560" y="1846269"/>
            <a:ext cx="5904656" cy="2616101"/>
          </a:xfrm>
          <a:prstGeom prst="rect">
            <a:avLst/>
          </a:prstGeom>
        </p:spPr>
        <p:txBody>
          <a:bodyPr wrap="square">
            <a:spAutoFit/>
          </a:bodyPr>
          <a:lstStyle/>
          <a:p>
            <a:pPr marL="342900" indent="-342900">
              <a:spcBef>
                <a:spcPct val="20000"/>
              </a:spcBef>
              <a:buFont typeface="Arial" pitchFamily="34" charset="0"/>
              <a:buChar char="•"/>
            </a:pPr>
            <a:r>
              <a:rPr lang="en-US" altLang="tr-TR" sz="2000" smtClean="0"/>
              <a:t>P</a:t>
            </a:r>
            <a:r>
              <a:rPr lang="tr-TR" altLang="tr-TR" sz="2000" smtClean="0"/>
              <a:t>lazma </a:t>
            </a:r>
            <a:r>
              <a:rPr lang="tr-TR" altLang="tr-TR" sz="2000"/>
              <a:t>panel </a:t>
            </a:r>
            <a:r>
              <a:rPr lang="tr-TR" altLang="tr-TR" sz="2000" smtClean="0"/>
              <a:t>ekran </a:t>
            </a:r>
            <a:r>
              <a:rPr lang="tr-TR" altLang="tr-TR" sz="2000"/>
              <a:t>yüksek parlaklık ve </a:t>
            </a:r>
            <a:r>
              <a:rPr lang="tr-TR" altLang="tr-TR" sz="2000" smtClean="0"/>
              <a:t>contrast</a:t>
            </a:r>
            <a:r>
              <a:rPr lang="en-US" altLang="tr-TR" sz="2000" smtClean="0"/>
              <a:t> sağlar</a:t>
            </a:r>
          </a:p>
          <a:p>
            <a:pPr marL="742950" lvl="1" indent="-285750">
              <a:lnSpc>
                <a:spcPct val="80000"/>
              </a:lnSpc>
              <a:spcBef>
                <a:spcPct val="20000"/>
              </a:spcBef>
              <a:buFont typeface="Arial" pitchFamily="34" charset="0"/>
              <a:buChar char="–"/>
            </a:pPr>
            <a:r>
              <a:rPr lang="en-US" sz="2000" smtClean="0"/>
              <a:t>Küçük ve renkli florasan ışıklarını aydınlatarak görüntü oluşturur.</a:t>
            </a:r>
          </a:p>
          <a:p>
            <a:pPr marL="742950" lvl="1" indent="-285750">
              <a:lnSpc>
                <a:spcPct val="80000"/>
              </a:lnSpc>
              <a:spcBef>
                <a:spcPct val="20000"/>
              </a:spcBef>
              <a:buFont typeface="Arial" pitchFamily="34" charset="0"/>
              <a:buChar char="–"/>
            </a:pPr>
            <a:r>
              <a:rPr lang="en-US" sz="2000" smtClean="0"/>
              <a:t>İki cam plaka arasına yerleştirilmiş küçük gaz hücrelerinin oluşturduğu bir matris yapısındadır.</a:t>
            </a:r>
          </a:p>
          <a:p>
            <a:pPr marL="742950" lvl="1" indent="-285750">
              <a:lnSpc>
                <a:spcPct val="80000"/>
              </a:lnSpc>
              <a:spcBef>
                <a:spcPct val="20000"/>
              </a:spcBef>
              <a:buFont typeface="Arial" pitchFamily="34" charset="0"/>
              <a:buChar char="–"/>
            </a:pPr>
            <a:r>
              <a:rPr lang="en-US" sz="2000" smtClean="0"/>
              <a:t>Her hücre minik bir floras an tüpü gibi davranarak kırmızı, yeşil ve mavi bölgelere çarpan UV ışığı yayar.</a:t>
            </a:r>
            <a:endParaRPr lang="en-US" sz="2000"/>
          </a:p>
        </p:txBody>
      </p:sp>
    </p:spTree>
    <p:extLst>
      <p:ext uri="{BB962C8B-B14F-4D97-AF65-F5344CB8AC3E}">
        <p14:creationId xmlns:p14="http://schemas.microsoft.com/office/powerpoint/2010/main" val="20496562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982" y="2908053"/>
            <a:ext cx="21336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Başlık 1"/>
          <p:cNvSpPr>
            <a:spLocks noGrp="1"/>
          </p:cNvSpPr>
          <p:nvPr>
            <p:ph type="title"/>
          </p:nvPr>
        </p:nvSpPr>
        <p:spPr/>
        <p:txBody>
          <a:bodyPr/>
          <a:lstStyle/>
          <a:p>
            <a:r>
              <a:rPr lang="tr-TR" altLang="tr-TR" dirty="0"/>
              <a:t>Grafik Donanımı</a:t>
            </a:r>
            <a:endParaRPr lang="tr-TR" dirty="0"/>
          </a:p>
        </p:txBody>
      </p:sp>
      <p:sp>
        <p:nvSpPr>
          <p:cNvPr id="3" name="İçerik Yer Tutucusu 2"/>
          <p:cNvSpPr>
            <a:spLocks noGrp="1"/>
          </p:cNvSpPr>
          <p:nvPr>
            <p:ph idx="1"/>
          </p:nvPr>
        </p:nvSpPr>
        <p:spPr/>
        <p:txBody>
          <a:bodyPr>
            <a:normAutofit fontScale="85000" lnSpcReduction="20000"/>
          </a:bodyPr>
          <a:lstStyle/>
          <a:p>
            <a:r>
              <a:rPr lang="tr-TR" dirty="0" smtClean="0"/>
              <a:t>Baskı cihazları</a:t>
            </a:r>
            <a:endParaRPr lang="tr-TR" dirty="0"/>
          </a:p>
          <a:p>
            <a:pPr lvl="1"/>
            <a:r>
              <a:rPr lang="tr-TR" dirty="0" smtClean="0"/>
              <a:t>Mürekkep püskürtmeli yazıcı</a:t>
            </a:r>
            <a:endParaRPr lang="tr-TR" dirty="0"/>
          </a:p>
          <a:p>
            <a:pPr lvl="1"/>
            <a:r>
              <a:rPr lang="tr-TR" dirty="0" smtClean="0"/>
              <a:t>Lazer yazıcı</a:t>
            </a:r>
            <a:endParaRPr lang="tr-TR" dirty="0"/>
          </a:p>
          <a:p>
            <a:pPr lvl="1"/>
            <a:r>
              <a:rPr lang="tr-TR" dirty="0" smtClean="0"/>
              <a:t>Film kaydedici</a:t>
            </a:r>
            <a:endParaRPr lang="tr-TR" dirty="0"/>
          </a:p>
          <a:p>
            <a:pPr lvl="1"/>
            <a:r>
              <a:rPr lang="tr-TR" dirty="0" smtClean="0"/>
              <a:t>Elektrostatik yazıcı</a:t>
            </a:r>
            <a:endParaRPr lang="tr-TR" dirty="0"/>
          </a:p>
          <a:p>
            <a:pPr lvl="1"/>
            <a:r>
              <a:rPr lang="tr-TR" dirty="0" smtClean="0"/>
              <a:t>Kalemli çizici</a:t>
            </a:r>
          </a:p>
          <a:p>
            <a:pPr lvl="1"/>
            <a:r>
              <a:rPr lang="tr-TR" smtClean="0"/>
              <a:t>3-B yazıcı</a:t>
            </a:r>
            <a:endParaRPr lang="tr-TR" dirty="0" smtClean="0"/>
          </a:p>
          <a:p>
            <a:pPr lvl="2"/>
            <a:r>
              <a:rPr lang="tr-TR" dirty="0" err="1"/>
              <a:t>Stereolithography</a:t>
            </a:r>
            <a:r>
              <a:rPr lang="tr-TR" dirty="0"/>
              <a:t> (</a:t>
            </a:r>
            <a:r>
              <a:rPr lang="tr-TR"/>
              <a:t>SLA</a:t>
            </a:r>
            <a:r>
              <a:rPr lang="tr-TR" smtClean="0"/>
              <a:t>)</a:t>
            </a:r>
            <a:endParaRPr lang="en-US" smtClean="0"/>
          </a:p>
          <a:p>
            <a:pPr lvl="3"/>
            <a:r>
              <a:rPr lang="en-US"/>
              <a:t>standart ve şeffaf reçine</a:t>
            </a:r>
            <a:endParaRPr lang="tr-TR" dirty="0"/>
          </a:p>
          <a:p>
            <a:pPr lvl="2"/>
            <a:r>
              <a:rPr lang="tr-TR" dirty="0" err="1"/>
              <a:t>Selective</a:t>
            </a:r>
            <a:r>
              <a:rPr lang="tr-TR" dirty="0"/>
              <a:t> </a:t>
            </a:r>
            <a:r>
              <a:rPr lang="tr-TR" dirty="0" err="1"/>
              <a:t>Laser</a:t>
            </a:r>
            <a:r>
              <a:rPr lang="tr-TR" dirty="0"/>
              <a:t> </a:t>
            </a:r>
            <a:r>
              <a:rPr lang="tr-TR" dirty="0" err="1"/>
              <a:t>Sintering</a:t>
            </a:r>
            <a:r>
              <a:rPr lang="tr-TR" dirty="0"/>
              <a:t> (</a:t>
            </a:r>
            <a:r>
              <a:rPr lang="tr-TR"/>
              <a:t>SLS</a:t>
            </a:r>
            <a:r>
              <a:rPr lang="tr-TR" smtClean="0"/>
              <a:t>)</a:t>
            </a:r>
            <a:endParaRPr lang="en-US" smtClean="0"/>
          </a:p>
          <a:p>
            <a:pPr lvl="3"/>
            <a:r>
              <a:rPr lang="en-US"/>
              <a:t>Sert </a:t>
            </a:r>
            <a:r>
              <a:rPr lang="en-US" smtClean="0"/>
              <a:t>plastik</a:t>
            </a:r>
            <a:endParaRPr lang="tr-TR" dirty="0"/>
          </a:p>
          <a:p>
            <a:pPr lvl="2"/>
            <a:r>
              <a:rPr lang="tr-TR" dirty="0" err="1"/>
              <a:t>Fused</a:t>
            </a:r>
            <a:r>
              <a:rPr lang="tr-TR" dirty="0"/>
              <a:t> </a:t>
            </a:r>
            <a:r>
              <a:rPr lang="tr-TR" dirty="0" err="1"/>
              <a:t>Deposition</a:t>
            </a:r>
            <a:r>
              <a:rPr lang="tr-TR" dirty="0"/>
              <a:t> </a:t>
            </a:r>
            <a:r>
              <a:rPr lang="tr-TR" dirty="0" err="1"/>
              <a:t>Modeling</a:t>
            </a:r>
            <a:r>
              <a:rPr lang="tr-TR" dirty="0"/>
              <a:t> (</a:t>
            </a:r>
            <a:r>
              <a:rPr lang="tr-TR"/>
              <a:t>FDM</a:t>
            </a:r>
            <a:r>
              <a:rPr lang="tr-TR" smtClean="0"/>
              <a:t>)</a:t>
            </a:r>
            <a:endParaRPr lang="en-US" smtClean="0"/>
          </a:p>
          <a:p>
            <a:pPr lvl="3"/>
            <a:r>
              <a:rPr lang="en-US"/>
              <a:t>Sert ve esnek </a:t>
            </a:r>
            <a:r>
              <a:rPr lang="en-US" smtClean="0"/>
              <a:t>plastikler</a:t>
            </a:r>
            <a:endParaRPr lang="en-US"/>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1429693"/>
            <a:ext cx="2476650" cy="173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192" y="4797152"/>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554" y="3314329"/>
            <a:ext cx="2359013" cy="132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288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4476" y="1408471"/>
            <a:ext cx="1895475"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1495" y="2161733"/>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587027"/>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Başlık 1"/>
          <p:cNvSpPr>
            <a:spLocks noGrp="1"/>
          </p:cNvSpPr>
          <p:nvPr>
            <p:ph type="title"/>
          </p:nvPr>
        </p:nvSpPr>
        <p:spPr/>
        <p:txBody>
          <a:bodyPr/>
          <a:lstStyle/>
          <a:p>
            <a:r>
              <a:rPr lang="tr-TR" altLang="tr-TR" dirty="0"/>
              <a:t>Grafik Donanımı</a:t>
            </a:r>
            <a:endParaRPr lang="tr-TR" dirty="0"/>
          </a:p>
        </p:txBody>
      </p:sp>
      <p:sp>
        <p:nvSpPr>
          <p:cNvPr id="3" name="İçerik Yer Tutucusu 2"/>
          <p:cNvSpPr>
            <a:spLocks noGrp="1"/>
          </p:cNvSpPr>
          <p:nvPr>
            <p:ph idx="1"/>
          </p:nvPr>
        </p:nvSpPr>
        <p:spPr/>
        <p:txBody>
          <a:bodyPr>
            <a:normAutofit fontScale="92500" lnSpcReduction="10000"/>
          </a:bodyPr>
          <a:lstStyle/>
          <a:p>
            <a:r>
              <a:rPr lang="en-US" smtClean="0"/>
              <a:t>Diğer donanım </a:t>
            </a:r>
            <a:r>
              <a:rPr lang="tr-TR" smtClean="0"/>
              <a:t>cihazları</a:t>
            </a:r>
            <a:endParaRPr lang="tr-TR" dirty="0"/>
          </a:p>
          <a:p>
            <a:pPr lvl="1"/>
            <a:r>
              <a:rPr lang="en-US" smtClean="0"/>
              <a:t>Etkileşim</a:t>
            </a:r>
            <a:r>
              <a:rPr lang="tr-TR" smtClean="0"/>
              <a:t> </a:t>
            </a:r>
            <a:r>
              <a:rPr lang="tr-TR" dirty="0" smtClean="0"/>
              <a:t>araçları</a:t>
            </a:r>
          </a:p>
          <a:p>
            <a:pPr lvl="2"/>
            <a:r>
              <a:rPr lang="tr-TR" dirty="0" smtClean="0"/>
              <a:t>Fare</a:t>
            </a:r>
          </a:p>
          <a:p>
            <a:pPr lvl="2"/>
            <a:r>
              <a:rPr lang="tr-TR" dirty="0" smtClean="0"/>
              <a:t>Klavye</a:t>
            </a:r>
          </a:p>
          <a:p>
            <a:pPr lvl="2"/>
            <a:r>
              <a:rPr lang="tr-TR" dirty="0" smtClean="0"/>
              <a:t>Grafik tablet</a:t>
            </a:r>
          </a:p>
          <a:p>
            <a:pPr lvl="2"/>
            <a:r>
              <a:rPr lang="tr-TR" dirty="0" smtClean="0"/>
              <a:t>Kumanda kolu</a:t>
            </a:r>
          </a:p>
          <a:p>
            <a:pPr lvl="2"/>
            <a:r>
              <a:rPr lang="tr-TR" dirty="0" smtClean="0"/>
              <a:t>Dokunmatik paneller</a:t>
            </a:r>
          </a:p>
          <a:p>
            <a:pPr lvl="1"/>
            <a:r>
              <a:rPr lang="tr-TR" dirty="0" smtClean="0"/>
              <a:t>Gözlükler</a:t>
            </a:r>
          </a:p>
          <a:p>
            <a:pPr lvl="2"/>
            <a:r>
              <a:rPr lang="tr-TR" dirty="0"/>
              <a:t>3-B bakış gözlükleri</a:t>
            </a:r>
          </a:p>
          <a:p>
            <a:pPr lvl="2"/>
            <a:r>
              <a:rPr lang="tr-TR" dirty="0" smtClean="0"/>
              <a:t>VR gözlükleri</a:t>
            </a:r>
          </a:p>
          <a:p>
            <a:pPr lvl="2"/>
            <a:r>
              <a:rPr lang="tr-TR" dirty="0" smtClean="0"/>
              <a:t>AR gözlükleri</a:t>
            </a:r>
          </a:p>
        </p:txBody>
      </p:sp>
      <p:pic>
        <p:nvPicPr>
          <p:cNvPr id="4" name="G700hiresimage.jpg" descr="G700hiresimage.jpg"/>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5228" y="1466335"/>
            <a:ext cx="1255452" cy="19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universal3dglasses.jpg" descr="universal3dglasses.jpg"/>
          <p:cNvPicPr>
            <a:picLocks/>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5585" y="3818296"/>
            <a:ext cx="2899286" cy="156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2214" y="5375448"/>
            <a:ext cx="1815583" cy="135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97192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a:bodyPr>
          <a:lstStyle/>
          <a:p>
            <a:r>
              <a:rPr lang="tr-TR" altLang="tr-TR" dirty="0"/>
              <a:t>Tarama Grafik </a:t>
            </a:r>
            <a:r>
              <a:rPr lang="tr-TR" altLang="tr-TR" dirty="0" smtClean="0"/>
              <a:t>Sistemi Mimarisi I</a:t>
            </a:r>
            <a:endParaRPr lang="en-US" altLang="tr-TR" dirty="0" smtClean="0"/>
          </a:p>
        </p:txBody>
      </p:sp>
      <p:pic>
        <p:nvPicPr>
          <p:cNvPr id="47107" name="AADGGWM0.jpg" descr="AADGGWM0.jpg"/>
          <p:cNvPicPr>
            <a:picLocks/>
          </p:cNvPicPr>
          <p:nvPr/>
        </p:nvPicPr>
        <p:blipFill rotWithShape="1">
          <a:blip r:embed="rId3" cstate="print">
            <a:extLst>
              <a:ext uri="{28A0092B-C50C-407E-A947-70E740481C1C}">
                <a14:useLocalDpi xmlns:a14="http://schemas.microsoft.com/office/drawing/2010/main" val="0"/>
              </a:ext>
            </a:extLst>
          </a:blip>
          <a:srcRect b="7829"/>
          <a:stretch/>
        </p:blipFill>
        <p:spPr bwMode="auto">
          <a:xfrm>
            <a:off x="469900" y="3001411"/>
            <a:ext cx="8229600" cy="298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ikdörtgen 3"/>
          <p:cNvSpPr/>
          <p:nvPr/>
        </p:nvSpPr>
        <p:spPr>
          <a:xfrm>
            <a:off x="469900" y="1425091"/>
            <a:ext cx="7846516" cy="1077218"/>
          </a:xfrm>
          <a:prstGeom prst="rect">
            <a:avLst/>
          </a:prstGeom>
        </p:spPr>
        <p:txBody>
          <a:bodyPr wrap="square">
            <a:spAutoFit/>
          </a:bodyPr>
          <a:lstStyle/>
          <a:p>
            <a:pPr algn="ctr"/>
            <a:r>
              <a:rPr lang="tr-TR" altLang="tr-TR" sz="3200" dirty="0" smtClean="0"/>
              <a:t>Sistem </a:t>
            </a:r>
            <a:r>
              <a:rPr lang="tr-TR" altLang="tr-TR" sz="3200" dirty="0"/>
              <a:t>hafızasının bir bölümü çerçeve tamponu için ayrıldığında</a:t>
            </a:r>
            <a:endParaRPr lang="tr-TR" sz="3000" dirty="0"/>
          </a:p>
        </p:txBody>
      </p:sp>
    </p:spTree>
    <p:extLst>
      <p:ext uri="{BB962C8B-B14F-4D97-AF65-F5344CB8AC3E}">
        <p14:creationId xmlns:p14="http://schemas.microsoft.com/office/powerpoint/2010/main" val="14071288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a:bodyPr>
          <a:lstStyle/>
          <a:p>
            <a:r>
              <a:rPr lang="tr-TR" altLang="tr-TR" dirty="0" smtClean="0"/>
              <a:t>Tarama Grafik Sistemi Mimarisi II</a:t>
            </a:r>
            <a:endParaRPr lang="en-US" altLang="tr-TR" dirty="0" smtClean="0"/>
          </a:p>
        </p:txBody>
      </p:sp>
      <p:pic>
        <p:nvPicPr>
          <p:cNvPr id="53251" name="AADGGWP0.jpg" descr="AADGGWP0.jpg"/>
          <p:cNvPicPr>
            <a:picLocks/>
          </p:cNvPicPr>
          <p:nvPr/>
        </p:nvPicPr>
        <p:blipFill rotWithShape="1">
          <a:blip r:embed="rId3" cstate="print">
            <a:extLst>
              <a:ext uri="{28A0092B-C50C-407E-A947-70E740481C1C}">
                <a14:useLocalDpi xmlns:a14="http://schemas.microsoft.com/office/drawing/2010/main" val="0"/>
              </a:ext>
            </a:extLst>
          </a:blip>
          <a:srcRect b="5201"/>
          <a:stretch/>
        </p:blipFill>
        <p:spPr bwMode="auto">
          <a:xfrm>
            <a:off x="503579" y="2060848"/>
            <a:ext cx="8229600" cy="440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ikdörtgen 3"/>
          <p:cNvSpPr/>
          <p:nvPr/>
        </p:nvSpPr>
        <p:spPr>
          <a:xfrm>
            <a:off x="469900" y="1425091"/>
            <a:ext cx="7846516" cy="584775"/>
          </a:xfrm>
          <a:prstGeom prst="rect">
            <a:avLst/>
          </a:prstGeom>
        </p:spPr>
        <p:txBody>
          <a:bodyPr wrap="square">
            <a:spAutoFit/>
          </a:bodyPr>
          <a:lstStyle/>
          <a:p>
            <a:pPr algn="ctr"/>
            <a:r>
              <a:rPr lang="tr-TR" altLang="tr-TR" sz="3200" dirty="0" smtClean="0"/>
              <a:t>Ekran işlemcisi olduğunda</a:t>
            </a:r>
            <a:endParaRPr lang="tr-TR" sz="3000" dirty="0"/>
          </a:p>
        </p:txBody>
      </p:sp>
    </p:spTree>
    <p:extLst>
      <p:ext uri="{BB962C8B-B14F-4D97-AF65-F5344CB8AC3E}">
        <p14:creationId xmlns:p14="http://schemas.microsoft.com/office/powerpoint/2010/main" val="20549343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normAutofit fontScale="90000"/>
          </a:bodyPr>
          <a:lstStyle/>
          <a:p>
            <a:r>
              <a:rPr lang="tr-TR" altLang="tr-TR" dirty="0" smtClean="0"/>
              <a:t>Temel Video Kontrol Biriminin Yenileme İşlemleri</a:t>
            </a:r>
            <a:endParaRPr lang="en-US" altLang="tr-TR" dirty="0" smtClean="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300"/>
          <a:stretch/>
        </p:blipFill>
        <p:spPr bwMode="auto">
          <a:xfrm>
            <a:off x="1115616" y="2145630"/>
            <a:ext cx="5781675" cy="4485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etin kutusu 1"/>
          <p:cNvSpPr txBox="1"/>
          <p:nvPr/>
        </p:nvSpPr>
        <p:spPr>
          <a:xfrm>
            <a:off x="4392597" y="2280354"/>
            <a:ext cx="3085140" cy="369332"/>
          </a:xfrm>
          <a:prstGeom prst="rect">
            <a:avLst/>
          </a:prstGeom>
          <a:noFill/>
        </p:spPr>
        <p:txBody>
          <a:bodyPr wrap="none" rtlCol="0">
            <a:spAutoFit/>
          </a:bodyPr>
          <a:lstStyle/>
          <a:p>
            <a:r>
              <a:rPr lang="tr-TR" dirty="0" smtClean="0"/>
              <a:t>Yatay ve düşey sapma voltajları</a:t>
            </a:r>
            <a:endParaRPr lang="tr-TR" dirty="0"/>
          </a:p>
        </p:txBody>
      </p:sp>
      <p:sp>
        <p:nvSpPr>
          <p:cNvPr id="6" name="Metin kutusu 5"/>
          <p:cNvSpPr txBox="1"/>
          <p:nvPr/>
        </p:nvSpPr>
        <p:spPr>
          <a:xfrm>
            <a:off x="6287638" y="4809926"/>
            <a:ext cx="1234200" cy="369332"/>
          </a:xfrm>
          <a:prstGeom prst="rect">
            <a:avLst/>
          </a:prstGeom>
          <a:noFill/>
        </p:spPr>
        <p:txBody>
          <a:bodyPr wrap="square" rtlCol="0">
            <a:spAutoFit/>
          </a:bodyPr>
          <a:lstStyle/>
          <a:p>
            <a:r>
              <a:rPr lang="tr-TR" dirty="0" smtClean="0"/>
              <a:t>Yoğunluk</a:t>
            </a:r>
            <a:endParaRPr lang="tr-TR" dirty="0"/>
          </a:p>
        </p:txBody>
      </p:sp>
      <p:sp>
        <p:nvSpPr>
          <p:cNvPr id="7" name="Metin kutusu 6"/>
          <p:cNvSpPr txBox="1"/>
          <p:nvPr/>
        </p:nvSpPr>
        <p:spPr>
          <a:xfrm>
            <a:off x="4209470" y="3585790"/>
            <a:ext cx="3834448" cy="369332"/>
          </a:xfrm>
          <a:prstGeom prst="rect">
            <a:avLst/>
          </a:prstGeom>
          <a:noFill/>
        </p:spPr>
        <p:txBody>
          <a:bodyPr wrap="none" rtlCol="0">
            <a:spAutoFit/>
          </a:bodyPr>
          <a:lstStyle/>
          <a:p>
            <a:r>
              <a:rPr lang="tr-TR" dirty="0" smtClean="0"/>
              <a:t>Ekran piksellerinin koordinatlarını tutar</a:t>
            </a:r>
            <a:endParaRPr lang="tr-TR" dirty="0"/>
          </a:p>
        </p:txBody>
      </p:sp>
      <p:sp>
        <p:nvSpPr>
          <p:cNvPr id="3" name="Metin kutusu 2"/>
          <p:cNvSpPr txBox="1"/>
          <p:nvPr/>
        </p:nvSpPr>
        <p:spPr>
          <a:xfrm>
            <a:off x="5676313" y="5925557"/>
            <a:ext cx="3242850" cy="646331"/>
          </a:xfrm>
          <a:prstGeom prst="rect">
            <a:avLst/>
          </a:prstGeom>
          <a:noFill/>
        </p:spPr>
        <p:txBody>
          <a:bodyPr wrap="square" rtlCol="0">
            <a:spAutoFit/>
          </a:bodyPr>
          <a:lstStyle/>
          <a:p>
            <a:r>
              <a:rPr lang="tr-TR" dirty="0" smtClean="0"/>
              <a:t>Görüntünün gösterimi için gerekli yoğunluk bilgisini tutar</a:t>
            </a:r>
            <a:endParaRPr lang="tr-TR" dirty="0"/>
          </a:p>
        </p:txBody>
      </p:sp>
      <p:sp>
        <p:nvSpPr>
          <p:cNvPr id="9" name="Metin kutusu 8"/>
          <p:cNvSpPr txBox="1"/>
          <p:nvPr/>
        </p:nvSpPr>
        <p:spPr>
          <a:xfrm>
            <a:off x="611560" y="1539949"/>
            <a:ext cx="8280920" cy="523220"/>
          </a:xfrm>
          <a:prstGeom prst="rect">
            <a:avLst/>
          </a:prstGeom>
          <a:noFill/>
        </p:spPr>
        <p:txBody>
          <a:bodyPr wrap="square" rtlCol="0">
            <a:spAutoFit/>
          </a:bodyPr>
          <a:lstStyle/>
          <a:p>
            <a:r>
              <a:rPr lang="tr-TR" sz="2800" dirty="0"/>
              <a:t>Bir ekrandaki tüm piksellerin tarama yoluyla gösterimi</a:t>
            </a:r>
          </a:p>
        </p:txBody>
      </p:sp>
    </p:spTree>
    <p:extLst>
      <p:ext uri="{BB962C8B-B14F-4D97-AF65-F5344CB8AC3E}">
        <p14:creationId xmlns:p14="http://schemas.microsoft.com/office/powerpoint/2010/main" val="1436082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en-US" smtClean="0"/>
              <a:t>Bilgisayar ve Ekran Kartı İletişimi</a:t>
            </a:r>
            <a:br>
              <a:rPr lang="en-US" smtClean="0"/>
            </a:br>
            <a:r>
              <a:rPr lang="en-US" smtClean="0"/>
              <a:t>Blok Diyagramı</a:t>
            </a:r>
            <a:endParaRPr lang="tr-TR" dirty="0"/>
          </a:p>
        </p:txBody>
      </p:sp>
      <p:sp>
        <p:nvSpPr>
          <p:cNvPr id="3" name="İçerik Yer Tutucusu 2"/>
          <p:cNvSpPr>
            <a:spLocks noGrp="1"/>
          </p:cNvSpPr>
          <p:nvPr>
            <p:ph idx="1"/>
          </p:nvPr>
        </p:nvSpPr>
        <p:spPr/>
        <p:txBody>
          <a:bodyPr>
            <a:normAutofit/>
          </a:bodyPr>
          <a:lstStyle/>
          <a:p>
            <a:r>
              <a:rPr lang="en-US" sz="2800"/>
              <a:t>4 çekirdekli Intel Qx9770 işlemcili </a:t>
            </a:r>
            <a:r>
              <a:rPr lang="en-US" sz="2800" smtClean="0"/>
              <a:t>bir bilgisayar sistemi ile birlikte çalışan </a:t>
            </a:r>
            <a:r>
              <a:rPr lang="en-US" altLang="en-US" sz="2800"/>
              <a:t>NVIDIA GeForce 9800 GTX </a:t>
            </a:r>
            <a:r>
              <a:rPr lang="en-US" altLang="en-US" sz="2800" smtClean="0"/>
              <a:t>grafik kartı.</a:t>
            </a:r>
            <a:endParaRPr lang="tr-TR" sz="2800" smtClean="0"/>
          </a:p>
        </p:txBody>
      </p:sp>
      <p:pic>
        <p:nvPicPr>
          <p:cNvPr id="4" name="Picture 1" descr="38.1.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5811" y="2852774"/>
            <a:ext cx="6388189" cy="272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38.2.tif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9771" y="5326178"/>
            <a:ext cx="1536192" cy="96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ikdörtgen 5"/>
          <p:cNvSpPr/>
          <p:nvPr/>
        </p:nvSpPr>
        <p:spPr>
          <a:xfrm>
            <a:off x="123084" y="4941006"/>
            <a:ext cx="2616156" cy="369332"/>
          </a:xfrm>
          <a:prstGeom prst="rect">
            <a:avLst/>
          </a:prstGeom>
        </p:spPr>
        <p:txBody>
          <a:bodyPr wrap="square">
            <a:spAutoFit/>
          </a:bodyPr>
          <a:lstStyle/>
          <a:p>
            <a:r>
              <a:rPr lang="en-US" altLang="en-US"/>
              <a:t>NVIDIA GeForce 9800 </a:t>
            </a:r>
            <a:r>
              <a:rPr lang="en-US" altLang="en-US" smtClean="0"/>
              <a:t>GTX</a:t>
            </a:r>
            <a:endParaRPr lang="en-US"/>
          </a:p>
        </p:txBody>
      </p:sp>
      <p:cxnSp>
        <p:nvCxnSpPr>
          <p:cNvPr id="8" name="Düz Bağlayıcı 7"/>
          <p:cNvCxnSpPr/>
          <p:nvPr/>
        </p:nvCxnSpPr>
        <p:spPr>
          <a:xfrm>
            <a:off x="5652120" y="4076910"/>
            <a:ext cx="0" cy="1730852"/>
          </a:xfrm>
          <a:prstGeom prst="line">
            <a:avLst/>
          </a:prstGeom>
          <a:ln w="28575">
            <a:solidFill>
              <a:schemeClr val="accent6">
                <a:lumMod val="75000"/>
              </a:schemeClr>
            </a:solidFill>
            <a:prstDash val="dashDot"/>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486889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Grafik </a:t>
            </a:r>
            <a:r>
              <a:rPr lang="en-US" smtClean="0"/>
              <a:t>Yazılımı</a:t>
            </a:r>
            <a:endParaRPr lang="tr-TR" dirty="0"/>
          </a:p>
        </p:txBody>
      </p:sp>
      <p:sp>
        <p:nvSpPr>
          <p:cNvPr id="3" name="İçerik Yer Tutucusu 2"/>
          <p:cNvSpPr>
            <a:spLocks noGrp="1"/>
          </p:cNvSpPr>
          <p:nvPr>
            <p:ph idx="1"/>
          </p:nvPr>
        </p:nvSpPr>
        <p:spPr>
          <a:xfrm>
            <a:off x="457200" y="1600201"/>
            <a:ext cx="8229600" cy="2404864"/>
          </a:xfrm>
        </p:spPr>
        <p:txBody>
          <a:bodyPr>
            <a:normAutofit fontScale="92500" lnSpcReduction="10000"/>
          </a:bodyPr>
          <a:lstStyle/>
          <a:p>
            <a:r>
              <a:rPr lang="tr-TR" dirty="0" err="1" smtClean="0"/>
              <a:t>OpenGL</a:t>
            </a:r>
            <a:r>
              <a:rPr lang="tr-TR" smtClean="0"/>
              <a:t>, Direct</a:t>
            </a:r>
            <a:r>
              <a:rPr lang="en-US" smtClean="0"/>
              <a:t>X</a:t>
            </a:r>
            <a:r>
              <a:rPr lang="tr-TR" smtClean="0"/>
              <a:t> (Microsoft)</a:t>
            </a:r>
            <a:r>
              <a:rPr lang="en-US" smtClean="0"/>
              <a:t>, Vulkan, Metal, WebGPU vb.</a:t>
            </a:r>
          </a:p>
          <a:p>
            <a:r>
              <a:rPr lang="tr-TR" smtClean="0"/>
              <a:t>Bir </a:t>
            </a:r>
            <a:r>
              <a:rPr lang="tr-TR" dirty="0" smtClean="0"/>
              <a:t>donanım olan grafik kartının fonksiyonlarını kontrol eden bir yazılım </a:t>
            </a:r>
            <a:r>
              <a:rPr lang="tr-TR" dirty="0" err="1" smtClean="0"/>
              <a:t>arayüzüdür</a:t>
            </a:r>
            <a:r>
              <a:rPr lang="tr-TR" dirty="0" smtClean="0"/>
              <a:t>.</a:t>
            </a:r>
          </a:p>
          <a:p>
            <a:pPr lvl="1"/>
            <a:r>
              <a:rPr lang="tr-TR" dirty="0" smtClean="0"/>
              <a:t>API: Application Programming </a:t>
            </a:r>
            <a:r>
              <a:rPr lang="tr-TR" dirty="0" err="1" smtClean="0"/>
              <a:t>Interface</a:t>
            </a:r>
            <a:endParaRPr lang="tr-T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005064"/>
            <a:ext cx="7764649" cy="2186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37691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Grafik Gereksinimleri</a:t>
            </a:r>
            <a:endParaRPr lang="tr-TR" dirty="0"/>
          </a:p>
        </p:txBody>
      </p:sp>
      <p:sp>
        <p:nvSpPr>
          <p:cNvPr id="3" name="İçerik Yer Tutucusu 2"/>
          <p:cNvSpPr>
            <a:spLocks noGrp="1"/>
          </p:cNvSpPr>
          <p:nvPr>
            <p:ph idx="1"/>
          </p:nvPr>
        </p:nvSpPr>
        <p:spPr/>
        <p:txBody>
          <a:bodyPr>
            <a:normAutofit/>
          </a:bodyPr>
          <a:lstStyle/>
          <a:p>
            <a:r>
              <a:rPr lang="tr-TR" sz="2800" dirty="0" smtClean="0"/>
              <a:t>Farklı programlardan grafik fonksiyonlarının çağrımı</a:t>
            </a:r>
            <a:endParaRPr lang="tr-TR" sz="2800" dirty="0"/>
          </a:p>
          <a:p>
            <a:r>
              <a:rPr lang="tr-TR" sz="2800" dirty="0" smtClean="0"/>
              <a:t>Farklı donanımlar üzerinde aynı programın çalışması</a:t>
            </a:r>
            <a:endParaRPr lang="en-US" sz="2800" dirty="0"/>
          </a:p>
          <a:p>
            <a:r>
              <a:rPr lang="tr-TR" sz="2800" dirty="0" smtClean="0"/>
              <a:t>Çözüm: standartlaştırma</a:t>
            </a:r>
            <a:endParaRPr lang="tr-TR"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3" y="3645024"/>
            <a:ext cx="5781675"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1066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mtClean="0"/>
              <a:t>Bilgisayar Grafikleri</a:t>
            </a:r>
            <a:r>
              <a:rPr lang="en-US" smtClean="0"/>
              <a:t>nin Problemi</a:t>
            </a:r>
            <a:endParaRPr lang="tr-TR" dirty="0"/>
          </a:p>
        </p:txBody>
      </p:sp>
      <p:sp>
        <p:nvSpPr>
          <p:cNvPr id="3" name="İçerik Yer Tutucusu 2"/>
          <p:cNvSpPr>
            <a:spLocks noGrp="1"/>
          </p:cNvSpPr>
          <p:nvPr>
            <p:ph idx="1"/>
          </p:nvPr>
        </p:nvSpPr>
        <p:spPr/>
        <p:txBody>
          <a:bodyPr/>
          <a:lstStyle/>
          <a:p>
            <a:r>
              <a:rPr lang="en-US" smtClean="0"/>
              <a:t>Bilgisayar grafikleri ve bilgisayarla görme birbirinin tersi olan problemleri çözer.</a:t>
            </a:r>
          </a:p>
          <a:p>
            <a:pPr lvl="1"/>
            <a:r>
              <a:rPr lang="en-US" smtClean="0"/>
              <a:t>Bilgisayarla görme: </a:t>
            </a:r>
            <a:r>
              <a:rPr lang="tr-TR" smtClean="0"/>
              <a:t>analiz</a:t>
            </a:r>
            <a:endParaRPr lang="en-US" smtClean="0"/>
          </a:p>
          <a:p>
            <a:pPr lvl="1"/>
            <a:r>
              <a:rPr lang="en-US" smtClean="0"/>
              <a:t>Bilgisayar grafikleri: </a:t>
            </a:r>
            <a:r>
              <a:rPr lang="tr-TR" smtClean="0"/>
              <a:t>sentez</a:t>
            </a:r>
            <a:endParaRPr lang="tr-TR" dirty="0"/>
          </a:p>
        </p:txBody>
      </p:sp>
      <p:pic>
        <p:nvPicPr>
          <p:cNvPr id="4" name="Picture 4" descr="MCj04338560000[1]"/>
          <p:cNvPicPr>
            <a:picLocks noChangeAspect="1" noChangeArrowheads="1"/>
          </p:cNvPicPr>
          <p:nvPr/>
        </p:nvPicPr>
        <p:blipFill>
          <a:blip r:embed="rId2" cstate="print"/>
          <a:srcRect/>
          <a:stretch>
            <a:fillRect/>
          </a:stretch>
        </p:blipFill>
        <p:spPr bwMode="auto">
          <a:xfrm>
            <a:off x="5832475" y="4512940"/>
            <a:ext cx="1116013" cy="1116013"/>
          </a:xfrm>
          <a:prstGeom prst="rect">
            <a:avLst/>
          </a:prstGeom>
          <a:noFill/>
          <a:ln w="9525">
            <a:noFill/>
            <a:miter lim="800000"/>
            <a:headEnd/>
            <a:tailEnd/>
          </a:ln>
        </p:spPr>
      </p:pic>
      <p:grpSp>
        <p:nvGrpSpPr>
          <p:cNvPr id="5" name="Group 11"/>
          <p:cNvGrpSpPr>
            <a:grpSpLocks/>
          </p:cNvGrpSpPr>
          <p:nvPr/>
        </p:nvGrpSpPr>
        <p:grpSpPr bwMode="auto">
          <a:xfrm>
            <a:off x="1511300" y="4620890"/>
            <a:ext cx="1836738" cy="1873250"/>
            <a:chOff x="340" y="2341"/>
            <a:chExt cx="1157" cy="1180"/>
          </a:xfrm>
        </p:grpSpPr>
        <p:pic>
          <p:nvPicPr>
            <p:cNvPr id="6" name="Picture 5" descr="MCj04338560000[1]"/>
            <p:cNvPicPr>
              <a:picLocks noChangeAspect="1" noChangeArrowheads="1"/>
            </p:cNvPicPr>
            <p:nvPr/>
          </p:nvPicPr>
          <p:blipFill>
            <a:blip r:embed="rId2" cstate="print">
              <a:clrChange>
                <a:clrFrom>
                  <a:srgbClr val="808080"/>
                </a:clrFrom>
                <a:clrTo>
                  <a:srgbClr val="808080">
                    <a:alpha val="0"/>
                  </a:srgbClr>
                </a:clrTo>
              </a:clrChange>
            </a:blip>
            <a:srcRect/>
            <a:stretch>
              <a:fillRect/>
            </a:stretch>
          </p:blipFill>
          <p:spPr bwMode="auto">
            <a:xfrm>
              <a:off x="612" y="2341"/>
              <a:ext cx="703" cy="703"/>
            </a:xfrm>
            <a:prstGeom prst="rect">
              <a:avLst/>
            </a:prstGeom>
            <a:noFill/>
            <a:ln w="9525">
              <a:noFill/>
              <a:miter lim="800000"/>
              <a:headEnd/>
              <a:tailEnd/>
            </a:ln>
          </p:spPr>
        </p:pic>
        <p:sp>
          <p:nvSpPr>
            <p:cNvPr id="7" name="Rectangle 9"/>
            <p:cNvSpPr>
              <a:spLocks noChangeArrowheads="1"/>
            </p:cNvSpPr>
            <p:nvPr/>
          </p:nvSpPr>
          <p:spPr bwMode="auto">
            <a:xfrm rot="803088">
              <a:off x="340" y="2908"/>
              <a:ext cx="726" cy="590"/>
            </a:xfrm>
            <a:prstGeom prst="rect">
              <a:avLst/>
            </a:prstGeom>
            <a:solidFill>
              <a:schemeClr val="bg1"/>
            </a:solidFill>
            <a:ln w="9525">
              <a:noFill/>
              <a:miter lim="800000"/>
              <a:headEnd/>
              <a:tailEnd/>
            </a:ln>
          </p:spPr>
          <p:txBody>
            <a:bodyPr wrap="none" anchor="ctr"/>
            <a:lstStyle/>
            <a:p>
              <a:endParaRPr lang="en-US"/>
            </a:p>
          </p:txBody>
        </p:sp>
        <p:sp>
          <p:nvSpPr>
            <p:cNvPr id="8" name="Rectangle 10"/>
            <p:cNvSpPr>
              <a:spLocks noChangeArrowheads="1"/>
            </p:cNvSpPr>
            <p:nvPr/>
          </p:nvSpPr>
          <p:spPr bwMode="auto">
            <a:xfrm rot="-1740558">
              <a:off x="771" y="2931"/>
              <a:ext cx="726" cy="590"/>
            </a:xfrm>
            <a:prstGeom prst="rect">
              <a:avLst/>
            </a:prstGeom>
            <a:solidFill>
              <a:schemeClr val="bg1"/>
            </a:solidFill>
            <a:ln w="9525">
              <a:noFill/>
              <a:miter lim="800000"/>
              <a:headEnd/>
              <a:tailEnd/>
            </a:ln>
          </p:spPr>
          <p:txBody>
            <a:bodyPr wrap="none" anchor="ctr"/>
            <a:lstStyle/>
            <a:p>
              <a:endParaRPr lang="en-US"/>
            </a:p>
          </p:txBody>
        </p:sp>
      </p:grpSp>
      <p:sp>
        <p:nvSpPr>
          <p:cNvPr id="9" name="Rectangle 12"/>
          <p:cNvSpPr>
            <a:spLocks noChangeArrowheads="1"/>
          </p:cNvSpPr>
          <p:nvPr/>
        </p:nvSpPr>
        <p:spPr bwMode="auto">
          <a:xfrm>
            <a:off x="1835150" y="4476428"/>
            <a:ext cx="1295400" cy="1260475"/>
          </a:xfrm>
          <a:prstGeom prst="rect">
            <a:avLst/>
          </a:prstGeom>
          <a:noFill/>
          <a:ln w="19050">
            <a:solidFill>
              <a:schemeClr val="tx1"/>
            </a:solidFill>
            <a:miter lim="800000"/>
            <a:headEnd/>
            <a:tailEnd/>
          </a:ln>
        </p:spPr>
        <p:txBody>
          <a:bodyPr wrap="none" anchor="ctr"/>
          <a:lstStyle/>
          <a:p>
            <a:endParaRPr lang="en-US"/>
          </a:p>
        </p:txBody>
      </p:sp>
      <p:sp>
        <p:nvSpPr>
          <p:cNvPr id="10" name="Line 13"/>
          <p:cNvSpPr>
            <a:spLocks noChangeShapeType="1"/>
          </p:cNvSpPr>
          <p:nvPr/>
        </p:nvSpPr>
        <p:spPr bwMode="auto">
          <a:xfrm>
            <a:off x="3671888" y="4652888"/>
            <a:ext cx="1800225" cy="0"/>
          </a:xfrm>
          <a:prstGeom prst="line">
            <a:avLst/>
          </a:prstGeom>
          <a:noFill/>
          <a:ln w="28575">
            <a:solidFill>
              <a:schemeClr val="tx1"/>
            </a:solidFill>
            <a:round/>
            <a:headEnd/>
            <a:tailEnd type="triangle" w="med" len="med"/>
          </a:ln>
        </p:spPr>
        <p:txBody>
          <a:bodyPr/>
          <a:lstStyle/>
          <a:p>
            <a:endParaRPr lang="en-US"/>
          </a:p>
        </p:txBody>
      </p:sp>
      <p:sp>
        <p:nvSpPr>
          <p:cNvPr id="11" name="Text Box 14"/>
          <p:cNvSpPr txBox="1">
            <a:spLocks noChangeArrowheads="1"/>
          </p:cNvSpPr>
          <p:nvPr/>
        </p:nvSpPr>
        <p:spPr bwMode="auto">
          <a:xfrm>
            <a:off x="4103688" y="4221088"/>
            <a:ext cx="1008062" cy="427038"/>
          </a:xfrm>
          <a:prstGeom prst="rect">
            <a:avLst/>
          </a:prstGeom>
          <a:noFill/>
          <a:ln w="9525">
            <a:noFill/>
            <a:miter lim="800000"/>
            <a:headEnd/>
            <a:tailEnd/>
          </a:ln>
        </p:spPr>
        <p:txBody>
          <a:bodyPr>
            <a:spAutoFit/>
          </a:bodyPr>
          <a:lstStyle/>
          <a:p>
            <a:pPr>
              <a:spcBef>
                <a:spcPct val="50000"/>
              </a:spcBef>
            </a:pPr>
            <a:r>
              <a:rPr lang="tr-TR" sz="2200" dirty="0" smtClean="0"/>
              <a:t>Görme</a:t>
            </a:r>
            <a:endParaRPr lang="en-US" sz="2200" dirty="0"/>
          </a:p>
        </p:txBody>
      </p:sp>
      <p:sp>
        <p:nvSpPr>
          <p:cNvPr id="12" name="Line 15"/>
          <p:cNvSpPr>
            <a:spLocks noChangeShapeType="1"/>
          </p:cNvSpPr>
          <p:nvPr/>
        </p:nvSpPr>
        <p:spPr bwMode="auto">
          <a:xfrm flipH="1">
            <a:off x="3635375" y="5337101"/>
            <a:ext cx="1871663" cy="0"/>
          </a:xfrm>
          <a:prstGeom prst="line">
            <a:avLst/>
          </a:prstGeom>
          <a:noFill/>
          <a:ln w="28575">
            <a:solidFill>
              <a:schemeClr val="tx1"/>
            </a:solidFill>
            <a:round/>
            <a:headEnd/>
            <a:tailEnd type="triangle" w="med" len="med"/>
          </a:ln>
        </p:spPr>
        <p:txBody>
          <a:bodyPr/>
          <a:lstStyle/>
          <a:p>
            <a:endParaRPr lang="en-US"/>
          </a:p>
        </p:txBody>
      </p:sp>
      <p:sp>
        <p:nvSpPr>
          <p:cNvPr id="13" name="Text Box 16"/>
          <p:cNvSpPr txBox="1">
            <a:spLocks noChangeArrowheads="1"/>
          </p:cNvSpPr>
          <p:nvPr/>
        </p:nvSpPr>
        <p:spPr bwMode="auto">
          <a:xfrm>
            <a:off x="3995738" y="5337101"/>
            <a:ext cx="1476375" cy="427037"/>
          </a:xfrm>
          <a:prstGeom prst="rect">
            <a:avLst/>
          </a:prstGeom>
          <a:noFill/>
          <a:ln w="9525">
            <a:noFill/>
            <a:miter lim="800000"/>
            <a:headEnd/>
            <a:tailEnd/>
          </a:ln>
        </p:spPr>
        <p:txBody>
          <a:bodyPr>
            <a:spAutoFit/>
          </a:bodyPr>
          <a:lstStyle/>
          <a:p>
            <a:pPr>
              <a:spcBef>
                <a:spcPct val="50000"/>
              </a:spcBef>
            </a:pPr>
            <a:r>
              <a:rPr lang="tr-TR" sz="2200" dirty="0" smtClean="0"/>
              <a:t>Grafik</a:t>
            </a:r>
            <a:endParaRPr lang="en-US" sz="2200" dirty="0"/>
          </a:p>
        </p:txBody>
      </p:sp>
      <p:sp>
        <p:nvSpPr>
          <p:cNvPr id="14" name="Metin kutusu 13"/>
          <p:cNvSpPr txBox="1"/>
          <p:nvPr/>
        </p:nvSpPr>
        <p:spPr>
          <a:xfrm>
            <a:off x="1946434" y="4087168"/>
            <a:ext cx="972830" cy="369332"/>
          </a:xfrm>
          <a:prstGeom prst="rect">
            <a:avLst/>
          </a:prstGeom>
          <a:noFill/>
        </p:spPr>
        <p:txBody>
          <a:bodyPr wrap="none" rtlCol="0">
            <a:spAutoFit/>
          </a:bodyPr>
          <a:lstStyle/>
          <a:p>
            <a:r>
              <a:rPr lang="en-US" smtClean="0"/>
              <a:t>Görüntü</a:t>
            </a:r>
            <a:endParaRPr lang="en-US"/>
          </a:p>
        </p:txBody>
      </p:sp>
      <p:sp>
        <p:nvSpPr>
          <p:cNvPr id="15" name="Metin kutusu 14"/>
          <p:cNvSpPr txBox="1"/>
          <p:nvPr/>
        </p:nvSpPr>
        <p:spPr>
          <a:xfrm>
            <a:off x="5975658" y="4036422"/>
            <a:ext cx="793807" cy="369332"/>
          </a:xfrm>
          <a:prstGeom prst="rect">
            <a:avLst/>
          </a:prstGeom>
          <a:noFill/>
        </p:spPr>
        <p:txBody>
          <a:bodyPr wrap="none" rtlCol="0">
            <a:spAutoFit/>
          </a:bodyPr>
          <a:lstStyle/>
          <a:p>
            <a:r>
              <a:rPr lang="en-US" smtClean="0"/>
              <a:t>Model</a:t>
            </a:r>
            <a:endParaRPr lang="en-US"/>
          </a:p>
        </p:txBody>
      </p:sp>
    </p:spTree>
    <p:extLst>
      <p:ext uri="{BB962C8B-B14F-4D97-AF65-F5344CB8AC3E}">
        <p14:creationId xmlns:p14="http://schemas.microsoft.com/office/powerpoint/2010/main" val="2530796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Grafik Yazılım Standartları</a:t>
            </a:r>
            <a:endParaRPr lang="tr-TR" dirty="0"/>
          </a:p>
        </p:txBody>
      </p:sp>
      <p:sp>
        <p:nvSpPr>
          <p:cNvPr id="3" name="İçerik Yer Tutucusu 2"/>
          <p:cNvSpPr>
            <a:spLocks noGrp="1"/>
          </p:cNvSpPr>
          <p:nvPr>
            <p:ph idx="1"/>
          </p:nvPr>
        </p:nvSpPr>
        <p:spPr>
          <a:xfrm>
            <a:off x="457200" y="1600200"/>
            <a:ext cx="8229600" cy="5069160"/>
          </a:xfrm>
        </p:spPr>
        <p:txBody>
          <a:bodyPr>
            <a:normAutofit fontScale="55000" lnSpcReduction="20000"/>
          </a:bodyPr>
          <a:lstStyle/>
          <a:p>
            <a:pPr>
              <a:lnSpc>
                <a:spcPct val="120000"/>
              </a:lnSpc>
            </a:pPr>
            <a:r>
              <a:rPr lang="tr-TR" dirty="0"/>
              <a:t>(1980-)</a:t>
            </a:r>
          </a:p>
          <a:p>
            <a:pPr lvl="1">
              <a:lnSpc>
                <a:spcPct val="120000"/>
              </a:lnSpc>
            </a:pPr>
            <a:r>
              <a:rPr lang="tr-TR" dirty="0" err="1" smtClean="0"/>
              <a:t>Graphical</a:t>
            </a:r>
            <a:r>
              <a:rPr lang="tr-TR" dirty="0" smtClean="0"/>
              <a:t> </a:t>
            </a:r>
            <a:r>
              <a:rPr lang="tr-TR" dirty="0" err="1" smtClean="0"/>
              <a:t>kernel</a:t>
            </a:r>
            <a:r>
              <a:rPr lang="tr-TR" dirty="0" smtClean="0"/>
              <a:t> </a:t>
            </a:r>
            <a:r>
              <a:rPr lang="tr-TR" dirty="0" err="1" smtClean="0"/>
              <a:t>sysytem</a:t>
            </a:r>
            <a:r>
              <a:rPr lang="tr-TR" dirty="0" smtClean="0"/>
              <a:t> (GKS)</a:t>
            </a:r>
          </a:p>
          <a:p>
            <a:pPr lvl="1">
              <a:lnSpc>
                <a:spcPct val="120000"/>
              </a:lnSpc>
            </a:pPr>
            <a:r>
              <a:rPr lang="tr-TR" dirty="0" err="1" smtClean="0"/>
              <a:t>Programmer’s</a:t>
            </a:r>
            <a:r>
              <a:rPr lang="tr-TR" dirty="0" smtClean="0"/>
              <a:t> </a:t>
            </a:r>
            <a:r>
              <a:rPr lang="tr-TR" dirty="0" err="1" smtClean="0"/>
              <a:t>Hierarchical</a:t>
            </a:r>
            <a:r>
              <a:rPr lang="tr-TR" dirty="0" smtClean="0"/>
              <a:t> Interactive Graphics </a:t>
            </a:r>
            <a:r>
              <a:rPr lang="tr-TR" dirty="0" err="1" smtClean="0"/>
              <a:t>System</a:t>
            </a:r>
            <a:r>
              <a:rPr lang="tr-TR" dirty="0" smtClean="0"/>
              <a:t> (PHIGS)</a:t>
            </a:r>
            <a:endParaRPr lang="tr-TR" dirty="0"/>
          </a:p>
          <a:p>
            <a:pPr lvl="1">
              <a:lnSpc>
                <a:spcPct val="120000"/>
              </a:lnSpc>
            </a:pPr>
            <a:r>
              <a:rPr lang="tr-TR" dirty="0" smtClean="0"/>
              <a:t>PHIGS</a:t>
            </a:r>
            <a:r>
              <a:rPr lang="tr-TR" dirty="0"/>
              <a:t>+ </a:t>
            </a:r>
            <a:r>
              <a:rPr lang="tr-TR" dirty="0" smtClean="0"/>
              <a:t>GL </a:t>
            </a:r>
            <a:r>
              <a:rPr lang="tr-TR" dirty="0"/>
              <a:t>(Graphics </a:t>
            </a:r>
            <a:r>
              <a:rPr lang="tr-TR" dirty="0" smtClean="0"/>
              <a:t>Library)</a:t>
            </a:r>
          </a:p>
          <a:p>
            <a:pPr lvl="2">
              <a:lnSpc>
                <a:spcPct val="120000"/>
              </a:lnSpc>
            </a:pPr>
            <a:r>
              <a:rPr lang="tr-TR" dirty="0" err="1" smtClean="0"/>
              <a:t>Silicon</a:t>
            </a:r>
            <a:r>
              <a:rPr lang="tr-TR" dirty="0" smtClean="0"/>
              <a:t> Graphics </a:t>
            </a:r>
            <a:r>
              <a:rPr lang="tr-TR" dirty="0" err="1" smtClean="0"/>
              <a:t>Inc</a:t>
            </a:r>
            <a:r>
              <a:rPr lang="tr-TR" dirty="0" smtClean="0"/>
              <a:t>.</a:t>
            </a:r>
            <a:endParaRPr lang="tr-TR" dirty="0"/>
          </a:p>
          <a:p>
            <a:pPr>
              <a:lnSpc>
                <a:spcPct val="120000"/>
              </a:lnSpc>
            </a:pPr>
            <a:r>
              <a:rPr lang="tr-TR" dirty="0" err="1" smtClean="0"/>
              <a:t>OpenGL</a:t>
            </a:r>
            <a:r>
              <a:rPr lang="tr-TR" dirty="0" smtClean="0"/>
              <a:t> (1990 başları)</a:t>
            </a:r>
            <a:endParaRPr lang="tr-TR" dirty="0"/>
          </a:p>
          <a:p>
            <a:pPr>
              <a:lnSpc>
                <a:spcPct val="120000"/>
              </a:lnSpc>
            </a:pPr>
            <a:r>
              <a:rPr lang="tr-TR" dirty="0" smtClean="0"/>
              <a:t>DirectX </a:t>
            </a:r>
          </a:p>
          <a:p>
            <a:pPr lvl="1">
              <a:lnSpc>
                <a:spcPct val="120000"/>
              </a:lnSpc>
            </a:pPr>
            <a:r>
              <a:rPr lang="en-US" dirty="0"/>
              <a:t>Direct3D, DirectDraw, DirectMusic, DirectPlay, </a:t>
            </a:r>
            <a:r>
              <a:rPr lang="en-US" dirty="0" smtClean="0"/>
              <a:t>DirectSound</a:t>
            </a:r>
            <a:r>
              <a:rPr lang="tr-TR" dirty="0" smtClean="0"/>
              <a:t> kapsar</a:t>
            </a:r>
          </a:p>
          <a:p>
            <a:pPr lvl="1">
              <a:lnSpc>
                <a:spcPct val="120000"/>
              </a:lnSpc>
            </a:pPr>
            <a:r>
              <a:rPr lang="tr-TR" dirty="0" smtClean="0"/>
              <a:t>Microsoft Windows ortamında grafik yazılımı geliştirmede kullanılır</a:t>
            </a:r>
          </a:p>
          <a:p>
            <a:pPr>
              <a:lnSpc>
                <a:spcPct val="120000"/>
              </a:lnSpc>
            </a:pPr>
            <a:r>
              <a:rPr lang="tr-TR" smtClean="0"/>
              <a:t>WebGL</a:t>
            </a:r>
            <a:endParaRPr lang="en-US" smtClean="0"/>
          </a:p>
          <a:p>
            <a:pPr>
              <a:lnSpc>
                <a:spcPct val="120000"/>
              </a:lnSpc>
            </a:pPr>
            <a:r>
              <a:rPr lang="en-US" smtClean="0"/>
              <a:t>Vulkan</a:t>
            </a:r>
          </a:p>
          <a:p>
            <a:pPr>
              <a:lnSpc>
                <a:spcPct val="120000"/>
              </a:lnSpc>
            </a:pPr>
            <a:r>
              <a:rPr lang="en-US" smtClean="0"/>
              <a:t>Metal</a:t>
            </a:r>
          </a:p>
          <a:p>
            <a:pPr>
              <a:lnSpc>
                <a:spcPct val="120000"/>
              </a:lnSpc>
            </a:pPr>
            <a:r>
              <a:rPr lang="en-US" smtClean="0"/>
              <a:t>Diğer amaca yönelik üst düzey kütüphaneler</a:t>
            </a:r>
          </a:p>
          <a:p>
            <a:pPr lvl="1">
              <a:lnSpc>
                <a:spcPct val="120000"/>
              </a:lnSpc>
            </a:pPr>
            <a:r>
              <a:rPr lang="en-US"/>
              <a:t>NVIDIA </a:t>
            </a:r>
            <a:r>
              <a:rPr lang="en-US" smtClean="0"/>
              <a:t>Cuda</a:t>
            </a:r>
          </a:p>
          <a:p>
            <a:pPr lvl="1">
              <a:lnSpc>
                <a:spcPct val="120000"/>
              </a:lnSpc>
            </a:pPr>
            <a:r>
              <a:rPr lang="tr-TR" smtClean="0"/>
              <a:t>QT</a:t>
            </a:r>
            <a:r>
              <a:rPr lang="en-US" smtClean="0"/>
              <a:t>, VTK, </a:t>
            </a:r>
            <a:r>
              <a:rPr lang="tr-TR" smtClean="0"/>
              <a:t>Java3D</a:t>
            </a:r>
            <a:endParaRPr lang="en-US" smtClean="0"/>
          </a:p>
          <a:p>
            <a:pPr lvl="1">
              <a:lnSpc>
                <a:spcPct val="120000"/>
              </a:lnSpc>
            </a:pPr>
            <a:r>
              <a:rPr lang="en-US" smtClean="0"/>
              <a:t>…</a:t>
            </a:r>
            <a:endParaRPr lang="tr-TR"/>
          </a:p>
          <a:p>
            <a:pPr>
              <a:lnSpc>
                <a:spcPct val="120000"/>
              </a:lnSpc>
            </a:pPr>
            <a:endParaRPr lang="tr-TR" dirty="0"/>
          </a:p>
        </p:txBody>
      </p:sp>
    </p:spTree>
    <p:extLst>
      <p:ext uri="{BB962C8B-B14F-4D97-AF65-F5344CB8AC3E}">
        <p14:creationId xmlns:p14="http://schemas.microsoft.com/office/powerpoint/2010/main" val="39305924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en-US" smtClean="0"/>
              <a:t>Genelleştirilmiş Grafik Akışı</a:t>
            </a:r>
            <a:endParaRPr lang="tr-TR" dirty="0"/>
          </a:p>
        </p:txBody>
      </p:sp>
      <p:sp>
        <p:nvSpPr>
          <p:cNvPr id="3" name="İçerik Yer Tutucusu 2"/>
          <p:cNvSpPr>
            <a:spLocks noGrp="1"/>
          </p:cNvSpPr>
          <p:nvPr>
            <p:ph idx="1"/>
          </p:nvPr>
        </p:nvSpPr>
        <p:spPr>
          <a:xfrm>
            <a:off x="457200" y="1600201"/>
            <a:ext cx="8229600" cy="5006984"/>
          </a:xfrm>
        </p:spPr>
        <p:txBody>
          <a:bodyPr>
            <a:normAutofit/>
          </a:bodyPr>
          <a:lstStyle/>
          <a:p>
            <a:r>
              <a:rPr lang="en-US" altLang="en-US" sz="2400" smtClean="0"/>
              <a:t>Tüm API’ler için genelleştirilmiş grafik akışı verilmiştir.</a:t>
            </a:r>
          </a:p>
          <a:p>
            <a:r>
              <a:rPr lang="en-US" altLang="en-US" sz="2400" smtClean="0"/>
              <a:t>Oklar çizim sürecindeki veri akışını temsil eder.</a:t>
            </a:r>
            <a:endParaRPr lang="tr-TR" sz="2400" dirty="0" smtClean="0"/>
          </a:p>
        </p:txBody>
      </p:sp>
      <p:pic>
        <p:nvPicPr>
          <p:cNvPr id="4" name="Picture 1" descr="38.3.tif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3065597"/>
            <a:ext cx="5544616" cy="3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İçerik Yer Tutucusu 2"/>
          <p:cNvSpPr txBox="1">
            <a:spLocks/>
          </p:cNvSpPr>
          <p:nvPr/>
        </p:nvSpPr>
        <p:spPr>
          <a:xfrm>
            <a:off x="467373" y="2928081"/>
            <a:ext cx="2952499" cy="38166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000"/>
              <a:t>Uygulama tarafındaki turuncu renkli bloklar uygulama tarafından programlanabilir bloklardır.</a:t>
            </a:r>
          </a:p>
          <a:p>
            <a:r>
              <a:rPr lang="en-US" altLang="en-US" sz="2000"/>
              <a:t>Sarı renkli bloklar grafik kütüphanesinin yönetimindeki işlevleri ifade eder.</a:t>
            </a:r>
            <a:endParaRPr lang="tr-TR" sz="2000" dirty="0"/>
          </a:p>
        </p:txBody>
      </p:sp>
    </p:spTree>
    <p:extLst>
      <p:ext uri="{BB962C8B-B14F-4D97-AF65-F5344CB8AC3E}">
        <p14:creationId xmlns:p14="http://schemas.microsoft.com/office/powerpoint/2010/main" val="7042844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en-US"/>
              <a:t>Genelleştirilmiş Grafik </a:t>
            </a:r>
            <a:r>
              <a:rPr lang="en-US" smtClean="0"/>
              <a:t>Akışı: Adımlar</a:t>
            </a:r>
            <a:endParaRPr lang="en-US"/>
          </a:p>
        </p:txBody>
      </p:sp>
      <p:sp>
        <p:nvSpPr>
          <p:cNvPr id="3" name="İçerik Yer Tutucusu 2"/>
          <p:cNvSpPr>
            <a:spLocks noGrp="1"/>
          </p:cNvSpPr>
          <p:nvPr>
            <p:ph idx="1"/>
          </p:nvPr>
        </p:nvSpPr>
        <p:spPr>
          <a:xfrm>
            <a:off x="457200" y="1600200"/>
            <a:ext cx="8229600" cy="4997152"/>
          </a:xfrm>
        </p:spPr>
        <p:txBody>
          <a:bodyPr>
            <a:normAutofit fontScale="55000" lnSpcReduction="20000"/>
          </a:bodyPr>
          <a:lstStyle/>
          <a:p>
            <a:pPr fontAlgn="base">
              <a:lnSpc>
                <a:spcPct val="120000"/>
              </a:lnSpc>
            </a:pPr>
            <a:r>
              <a:rPr lang="en-US" smtClean="0"/>
              <a:t>API’den bağımsız olarak bir grafik uygulaması şu adımları takip eder:</a:t>
            </a:r>
            <a:endParaRPr lang="en-US"/>
          </a:p>
          <a:p>
            <a:pPr marL="514350" indent="-514350" fontAlgn="base">
              <a:lnSpc>
                <a:spcPct val="120000"/>
              </a:lnSpc>
              <a:buFont typeface="+mj-lt"/>
              <a:buAutoNum type="arabicPeriod"/>
            </a:pPr>
            <a:r>
              <a:rPr lang="en-US" smtClean="0"/>
              <a:t>API’yi başlatma</a:t>
            </a:r>
          </a:p>
          <a:p>
            <a:pPr lvl="1" fontAlgn="base">
              <a:lnSpc>
                <a:spcPct val="120000"/>
              </a:lnSpc>
            </a:pPr>
            <a:r>
              <a:rPr lang="en-US" smtClean="0"/>
              <a:t>API’nin alt mekanizmalarına erişmek için çekirdek veri yapılarını oluşturma </a:t>
            </a:r>
          </a:p>
          <a:p>
            <a:pPr marL="514350" indent="-514350" fontAlgn="base">
              <a:lnSpc>
                <a:spcPct val="120000"/>
              </a:lnSpc>
              <a:buFont typeface="+mj-lt"/>
              <a:buAutoNum type="arabicPeriod"/>
            </a:pPr>
            <a:r>
              <a:rPr lang="en-US"/>
              <a:t>Varlıkları yükleme</a:t>
            </a:r>
          </a:p>
          <a:p>
            <a:pPr lvl="1" fontAlgn="base">
              <a:lnSpc>
                <a:spcPct val="120000"/>
              </a:lnSpc>
            </a:pPr>
            <a:r>
              <a:rPr lang="en-US" smtClean="0"/>
              <a:t>Gölgelendirici benzeri bileşenleri yükleyen veri yapılarını oluştur</a:t>
            </a:r>
          </a:p>
          <a:p>
            <a:pPr lvl="1" fontAlgn="base">
              <a:lnSpc>
                <a:spcPct val="120000"/>
              </a:lnSpc>
            </a:pPr>
            <a:r>
              <a:rPr lang="en-US" smtClean="0"/>
              <a:t>Grafik akış hattını tanımla</a:t>
            </a:r>
          </a:p>
          <a:p>
            <a:pPr lvl="1" fontAlgn="base">
              <a:lnSpc>
                <a:spcPct val="120000"/>
              </a:lnSpc>
            </a:pPr>
            <a:r>
              <a:rPr lang="en-US" smtClean="0"/>
              <a:t>GPU’nun çalışacağı komut tamponlarını üret</a:t>
            </a:r>
          </a:p>
          <a:p>
            <a:pPr lvl="1" fontAlgn="base">
              <a:lnSpc>
                <a:spcPct val="120000"/>
              </a:lnSpc>
            </a:pPr>
            <a:r>
              <a:rPr lang="en-US" smtClean="0"/>
              <a:t>Kaynakları özelleşmiş GPU hafızasına gönder.</a:t>
            </a:r>
            <a:endParaRPr lang="en-US"/>
          </a:p>
          <a:p>
            <a:pPr marL="514350" indent="-514350" fontAlgn="base">
              <a:lnSpc>
                <a:spcPct val="120000"/>
              </a:lnSpc>
              <a:buFont typeface="+mj-lt"/>
              <a:buAutoNum type="arabicPeriod"/>
            </a:pPr>
            <a:r>
              <a:rPr lang="en-US"/>
              <a:t>Varlıkları güncelleme</a:t>
            </a:r>
          </a:p>
          <a:p>
            <a:pPr lvl="1" fontAlgn="base">
              <a:lnSpc>
                <a:spcPct val="120000"/>
              </a:lnSpc>
            </a:pPr>
            <a:r>
              <a:rPr lang="en-US" smtClean="0"/>
              <a:t>Gölgelendiriciye dair sabitleri (uniforms) güncelle ve uygulama düzeyinde işlemler gerçekleştir.</a:t>
            </a:r>
            <a:endParaRPr lang="en-US"/>
          </a:p>
          <a:p>
            <a:pPr marL="514350" indent="-514350" fontAlgn="base">
              <a:lnSpc>
                <a:spcPct val="120000"/>
              </a:lnSpc>
              <a:buFont typeface="+mj-lt"/>
              <a:buAutoNum type="arabicPeriod"/>
            </a:pPr>
            <a:r>
              <a:rPr lang="en-US"/>
              <a:t>Sunum</a:t>
            </a:r>
          </a:p>
          <a:p>
            <a:pPr lvl="1" fontAlgn="base">
              <a:lnSpc>
                <a:spcPct val="120000"/>
              </a:lnSpc>
            </a:pPr>
            <a:r>
              <a:rPr lang="en-US" smtClean="0"/>
              <a:t>Komut kuyuruğuna komut tamponlarının bir listesini gönder ve değişim zincirini sun.</a:t>
            </a:r>
            <a:endParaRPr lang="en-US"/>
          </a:p>
          <a:p>
            <a:pPr marL="514350" indent="-514350" fontAlgn="base">
              <a:lnSpc>
                <a:spcPct val="120000"/>
              </a:lnSpc>
              <a:buFont typeface="+mj-lt"/>
              <a:buAutoNum type="arabicPeriod"/>
            </a:pPr>
            <a:r>
              <a:rPr lang="en-US" smtClean="0"/>
              <a:t>Uygulamayı sonlandırma sinyali alana değin 2</a:t>
            </a:r>
            <a:r>
              <a:rPr lang="en-US"/>
              <a:t>, </a:t>
            </a:r>
            <a:r>
              <a:rPr lang="en-US" smtClean="0"/>
              <a:t>3 ve 4</a:t>
            </a:r>
            <a:r>
              <a:rPr lang="en-US"/>
              <a:t> </a:t>
            </a:r>
            <a:r>
              <a:rPr lang="en-US" smtClean="0"/>
              <a:t>adımlarını tekrar et.</a:t>
            </a:r>
            <a:endParaRPr lang="en-US"/>
          </a:p>
          <a:p>
            <a:pPr marL="514350" indent="-514350" fontAlgn="base">
              <a:lnSpc>
                <a:spcPct val="120000"/>
              </a:lnSpc>
              <a:buFont typeface="+mj-lt"/>
              <a:buAutoNum type="arabicPeriod"/>
            </a:pPr>
            <a:r>
              <a:rPr lang="en-US" smtClean="0"/>
              <a:t>Yıkım</a:t>
            </a:r>
          </a:p>
          <a:p>
            <a:pPr lvl="1" fontAlgn="base">
              <a:lnSpc>
                <a:spcPct val="120000"/>
              </a:lnSpc>
            </a:pPr>
            <a:r>
              <a:rPr lang="en-US" sz="2900" smtClean="0"/>
              <a:t>GPU’nun kalan işleri tamamlamasını bekle ve tüm veri yapıları ile idame bileşenlerini yık.</a:t>
            </a:r>
            <a:endParaRPr lang="en-US" sz="2900"/>
          </a:p>
          <a:p>
            <a:pPr>
              <a:lnSpc>
                <a:spcPct val="120000"/>
              </a:lnSpc>
            </a:pPr>
            <a:endParaRPr lang="en-US"/>
          </a:p>
        </p:txBody>
      </p:sp>
    </p:spTree>
    <p:extLst>
      <p:ext uri="{BB962C8B-B14F-4D97-AF65-F5344CB8AC3E}">
        <p14:creationId xmlns:p14="http://schemas.microsoft.com/office/powerpoint/2010/main" val="1000751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OpenGL</a:t>
            </a:r>
            <a:endParaRPr lang="tr-TR" dirty="0"/>
          </a:p>
        </p:txBody>
      </p:sp>
      <p:sp>
        <p:nvSpPr>
          <p:cNvPr id="3" name="İçerik Yer Tutucusu 2"/>
          <p:cNvSpPr>
            <a:spLocks noGrp="1"/>
          </p:cNvSpPr>
          <p:nvPr>
            <p:ph idx="1"/>
          </p:nvPr>
        </p:nvSpPr>
        <p:spPr/>
        <p:txBody>
          <a:bodyPr>
            <a:normAutofit/>
          </a:bodyPr>
          <a:lstStyle/>
          <a:p>
            <a:r>
              <a:rPr lang="tr-TR" dirty="0" smtClean="0"/>
              <a:t>Grafik görselleştirme ara yüzü (alt düzeyde)</a:t>
            </a:r>
            <a:endParaRPr lang="en-US" dirty="0"/>
          </a:p>
          <a:p>
            <a:pPr lvl="1"/>
            <a:r>
              <a:rPr lang="tr-TR" dirty="0" smtClean="0"/>
              <a:t>Yüksek kalitede </a:t>
            </a:r>
            <a:r>
              <a:rPr lang="tr-TR" smtClean="0"/>
              <a:t>renkli resimler</a:t>
            </a:r>
            <a:r>
              <a:rPr lang="en-US" smtClean="0"/>
              <a:t>,</a:t>
            </a:r>
            <a:r>
              <a:rPr lang="tr-TR" smtClean="0"/>
              <a:t> geometrik </a:t>
            </a:r>
            <a:r>
              <a:rPr lang="en-US" smtClean="0"/>
              <a:t>öğeler </a:t>
            </a:r>
            <a:r>
              <a:rPr lang="tr-TR" smtClean="0"/>
              <a:t>ve </a:t>
            </a:r>
            <a:r>
              <a:rPr lang="tr-TR" dirty="0" smtClean="0"/>
              <a:t>görüntü </a:t>
            </a:r>
            <a:r>
              <a:rPr lang="tr-TR" smtClean="0"/>
              <a:t>öğelerinden oluşturulur</a:t>
            </a:r>
            <a:r>
              <a:rPr lang="en-US" smtClean="0"/>
              <a:t>.</a:t>
            </a:r>
            <a:endParaRPr lang="tr-TR" dirty="0" smtClean="0"/>
          </a:p>
          <a:p>
            <a:pPr lvl="1"/>
            <a:r>
              <a:rPr lang="tr-TR" smtClean="0"/>
              <a:t>Pencere sisteminden, donanımdan </a:t>
            </a:r>
            <a:r>
              <a:rPr lang="tr-TR" dirty="0" smtClean="0"/>
              <a:t>ve işletim sisteminden </a:t>
            </a:r>
            <a:r>
              <a:rPr lang="tr-TR" smtClean="0"/>
              <a:t>bağımsız tasarlanmıştır</a:t>
            </a:r>
            <a:r>
              <a:rPr lang="en-US" smtClean="0"/>
              <a:t>.</a:t>
            </a:r>
            <a:endParaRPr lang="tr-TR" dirty="0" smtClean="0"/>
          </a:p>
          <a:p>
            <a:pPr lvl="2"/>
            <a:r>
              <a:rPr lang="tr-TR" dirty="0" smtClean="0"/>
              <a:t>Bu sebeple girdi </a:t>
            </a:r>
            <a:r>
              <a:rPr lang="tr-TR" dirty="0"/>
              <a:t>çıktı </a:t>
            </a:r>
            <a:r>
              <a:rPr lang="tr-TR" smtClean="0"/>
              <a:t>süreçlerini içermez</a:t>
            </a:r>
            <a:r>
              <a:rPr lang="en-US" smtClean="0"/>
              <a:t>.</a:t>
            </a:r>
            <a:endParaRPr lang="tr-TR" dirty="0" smtClean="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556" y="4671953"/>
            <a:ext cx="1674186" cy="1841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5085184"/>
            <a:ext cx="3629134" cy="1015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0978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OpenGL</a:t>
            </a:r>
            <a:r>
              <a:rPr lang="tr-TR" dirty="0" smtClean="0"/>
              <a:t> (Devam)</a:t>
            </a:r>
            <a:endParaRPr lang="tr-TR" dirty="0"/>
          </a:p>
        </p:txBody>
      </p:sp>
      <p:sp>
        <p:nvSpPr>
          <p:cNvPr id="3" name="İçerik Yer Tutucusu 2"/>
          <p:cNvSpPr>
            <a:spLocks noGrp="1"/>
          </p:cNvSpPr>
          <p:nvPr>
            <p:ph idx="1"/>
          </p:nvPr>
        </p:nvSpPr>
        <p:spPr/>
        <p:txBody>
          <a:bodyPr/>
          <a:lstStyle/>
          <a:p>
            <a:pPr lvl="1"/>
            <a:r>
              <a:rPr lang="tr-TR"/>
              <a:t>Temel grafik öğe ve özellikleri ile geometrik ve bakış dönüşümlerini tanımlar.</a:t>
            </a:r>
          </a:p>
          <a:p>
            <a:pPr lvl="1"/>
            <a:r>
              <a:rPr lang="tr-TR" smtClean="0"/>
              <a:t>Standart </a:t>
            </a:r>
            <a:r>
              <a:rPr lang="tr-TR" dirty="0"/>
              <a:t>3B tarama (</a:t>
            </a:r>
            <a:r>
              <a:rPr lang="tr-TR" dirty="0" err="1"/>
              <a:t>rasterization</a:t>
            </a:r>
            <a:r>
              <a:rPr lang="tr-TR"/>
              <a:t>) </a:t>
            </a:r>
            <a:r>
              <a:rPr lang="tr-TR" smtClean="0"/>
              <a:t>sağlar</a:t>
            </a:r>
            <a:r>
              <a:rPr lang="en-US" smtClean="0"/>
              <a:t>.</a:t>
            </a:r>
            <a:endParaRPr lang="tr-TR" dirty="0"/>
          </a:p>
          <a:p>
            <a:pPr lvl="1"/>
            <a:r>
              <a:rPr lang="tr-TR" smtClean="0"/>
              <a:t>Görselleştirme </a:t>
            </a:r>
            <a:r>
              <a:rPr lang="tr-TR" dirty="0"/>
              <a:t>(</a:t>
            </a:r>
            <a:r>
              <a:rPr lang="tr-TR" dirty="0" err="1"/>
              <a:t>rendering</a:t>
            </a:r>
            <a:r>
              <a:rPr lang="tr-TR"/>
              <a:t>) </a:t>
            </a:r>
            <a:r>
              <a:rPr lang="tr-TR" smtClean="0"/>
              <a:t>sağlar</a:t>
            </a:r>
            <a:r>
              <a:rPr lang="en-US" smtClean="0"/>
              <a:t>.</a:t>
            </a:r>
            <a:endParaRPr lang="tr-TR" dirty="0"/>
          </a:p>
          <a:p>
            <a:pPr lvl="2"/>
            <a:r>
              <a:rPr lang="tr-TR" dirty="0"/>
              <a:t>Nesne tanımları çerçeve tamponu (</a:t>
            </a:r>
            <a:r>
              <a:rPr lang="tr-TR" dirty="0" err="1"/>
              <a:t>frame</a:t>
            </a:r>
            <a:r>
              <a:rPr lang="tr-TR" dirty="0"/>
              <a:t> </a:t>
            </a:r>
            <a:r>
              <a:rPr lang="tr-TR" dirty="0" err="1"/>
              <a:t>buffer</a:t>
            </a:r>
            <a:r>
              <a:rPr lang="tr-TR" dirty="0"/>
              <a:t>) </a:t>
            </a:r>
            <a:r>
              <a:rPr lang="tr-TR"/>
              <a:t>değerlerine </a:t>
            </a:r>
            <a:r>
              <a:rPr lang="tr-TR" smtClean="0"/>
              <a:t>dönüştürülür</a:t>
            </a:r>
            <a:r>
              <a:rPr lang="en-US" smtClean="0"/>
              <a:t>.</a:t>
            </a:r>
            <a:endParaRPr lang="tr-TR" dirty="0"/>
          </a:p>
          <a:p>
            <a:pPr lvl="2"/>
            <a:r>
              <a:rPr lang="tr-TR" dirty="0" smtClean="0"/>
              <a:t>Yalın </a:t>
            </a:r>
            <a:r>
              <a:rPr lang="tr-TR" dirty="0"/>
              <a:t>veya doku ile </a:t>
            </a:r>
            <a:r>
              <a:rPr lang="tr-TR" dirty="0" smtClean="0"/>
              <a:t>birleştirilmiş geometrik </a:t>
            </a:r>
            <a:r>
              <a:rPr lang="tr-TR" dirty="0"/>
              <a:t>öğelerden oluşturulan görüntüler görselleştirilebilir.</a:t>
            </a:r>
          </a:p>
          <a:p>
            <a:endParaRPr lang="tr-TR" dirty="0"/>
          </a:p>
        </p:txBody>
      </p:sp>
    </p:spTree>
    <p:extLst>
      <p:ext uri="{BB962C8B-B14F-4D97-AF65-F5344CB8AC3E}">
        <p14:creationId xmlns:p14="http://schemas.microsoft.com/office/powerpoint/2010/main" val="33117673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dirty="0"/>
              <a:t>OpenGL </a:t>
            </a:r>
            <a:r>
              <a:rPr lang="tr-TR" dirty="0"/>
              <a:t>Versiyon </a:t>
            </a:r>
            <a:r>
              <a:rPr lang="en-US" dirty="0" smtClean="0"/>
              <a:t>4</a:t>
            </a:r>
            <a:r>
              <a:rPr lang="tr-TR" dirty="0" smtClean="0"/>
              <a:t>.6</a:t>
            </a:r>
            <a:r>
              <a:rPr lang="tr-TR" dirty="0"/>
              <a:t> </a:t>
            </a:r>
            <a:r>
              <a:rPr lang="tr-TR" dirty="0" smtClean="0"/>
              <a:t>Çalışma Hattı</a:t>
            </a:r>
            <a:endParaRPr lang="tr-TR" dirty="0"/>
          </a:p>
        </p:txBody>
      </p:sp>
      <p:sp>
        <p:nvSpPr>
          <p:cNvPr id="3" name="İçerik Yer Tutucusu 2"/>
          <p:cNvSpPr>
            <a:spLocks noGrp="1"/>
          </p:cNvSpPr>
          <p:nvPr>
            <p:ph idx="1"/>
          </p:nvPr>
        </p:nvSpPr>
        <p:spPr>
          <a:xfrm>
            <a:off x="457200" y="6438155"/>
            <a:ext cx="8229600" cy="303213"/>
          </a:xfrm>
        </p:spPr>
        <p:txBody>
          <a:bodyPr>
            <a:normAutofit fontScale="47500" lnSpcReduction="20000"/>
          </a:bodyPr>
          <a:lstStyle/>
          <a:p>
            <a:pPr marL="0" indent="0" algn="ctr">
              <a:buNone/>
            </a:pPr>
            <a:r>
              <a:rPr lang="tr-TR" dirty="0">
                <a:hlinkClick r:id="rId3"/>
              </a:rPr>
              <a:t>https://</a:t>
            </a:r>
            <a:r>
              <a:rPr lang="tr-TR" dirty="0" smtClean="0">
                <a:hlinkClick r:id="rId3"/>
              </a:rPr>
              <a:t>www.khronos.org/registry/OpenGL/specs/gl/glspec46.core.pdf</a:t>
            </a:r>
            <a:endParaRPr lang="tr-TR" dirty="0" smtClean="0"/>
          </a:p>
          <a:p>
            <a:endParaRPr lang="tr-TR"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268760"/>
            <a:ext cx="6239025" cy="5020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314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OpenGL</a:t>
            </a:r>
            <a:endParaRPr lang="tr-TR" dirty="0"/>
          </a:p>
        </p:txBody>
      </p:sp>
      <p:sp>
        <p:nvSpPr>
          <p:cNvPr id="3" name="İçerik Yer Tutucusu 2"/>
          <p:cNvSpPr>
            <a:spLocks noGrp="1"/>
          </p:cNvSpPr>
          <p:nvPr>
            <p:ph idx="1"/>
          </p:nvPr>
        </p:nvSpPr>
        <p:spPr/>
        <p:txBody>
          <a:bodyPr>
            <a:normAutofit fontScale="92500" lnSpcReduction="10000"/>
          </a:bodyPr>
          <a:lstStyle/>
          <a:p>
            <a:r>
              <a:rPr lang="tr-TR" dirty="0" smtClean="0"/>
              <a:t>3B (ve 2B)</a:t>
            </a:r>
            <a:endParaRPr lang="tr-TR" dirty="0"/>
          </a:p>
          <a:p>
            <a:r>
              <a:rPr lang="tr-TR" smtClean="0"/>
              <a:t>Hızlı </a:t>
            </a:r>
          </a:p>
          <a:p>
            <a:r>
              <a:rPr lang="tr-TR" smtClean="0"/>
              <a:t>Donanım</a:t>
            </a:r>
            <a:r>
              <a:rPr lang="tr-TR" dirty="0" smtClean="0"/>
              <a:t>, dil, işletim sistemi, şirket bağımsız</a:t>
            </a:r>
          </a:p>
          <a:p>
            <a:r>
              <a:rPr lang="tr-TR" dirty="0" err="1" smtClean="0"/>
              <a:t>OpenGL</a:t>
            </a:r>
            <a:r>
              <a:rPr lang="tr-TR" dirty="0" smtClean="0"/>
              <a:t> mimari hakem kurulu</a:t>
            </a:r>
            <a:endParaRPr lang="tr-TR" dirty="0"/>
          </a:p>
          <a:p>
            <a:r>
              <a:rPr lang="tr-TR" dirty="0" smtClean="0"/>
              <a:t>Yaygın destek</a:t>
            </a:r>
            <a:endParaRPr lang="tr-TR" dirty="0"/>
          </a:p>
          <a:p>
            <a:r>
              <a:rPr lang="tr-TR" dirty="0" smtClean="0"/>
              <a:t>Alt düzey (doğru düzey!)</a:t>
            </a:r>
            <a:endParaRPr lang="tr-TR" dirty="0"/>
          </a:p>
          <a:p>
            <a:r>
              <a:rPr lang="tr-TR" dirty="0" smtClean="0"/>
              <a:t>Standart grafik terminolojisi</a:t>
            </a:r>
          </a:p>
          <a:p>
            <a:r>
              <a:rPr lang="tr-TR" dirty="0" smtClean="0"/>
              <a:t>C, C++, Java, </a:t>
            </a:r>
            <a:r>
              <a:rPr lang="tr-TR" dirty="0" err="1" smtClean="0"/>
              <a:t>Python</a:t>
            </a:r>
            <a:r>
              <a:rPr lang="tr-TR" dirty="0" smtClean="0"/>
              <a:t>, web eklentileri (</a:t>
            </a:r>
            <a:r>
              <a:rPr lang="tr-TR" dirty="0" err="1" smtClean="0"/>
              <a:t>bindings</a:t>
            </a:r>
            <a:r>
              <a:rPr lang="tr-TR" dirty="0" smtClean="0"/>
              <a:t>)</a:t>
            </a:r>
          </a:p>
          <a:p>
            <a:pPr lvl="1"/>
            <a:r>
              <a:rPr lang="tr-TR" dirty="0" smtClean="0"/>
              <a:t>C/C++ </a:t>
            </a:r>
            <a:r>
              <a:rPr lang="tr-TR" dirty="0"/>
              <a:t>farkı hala var</a:t>
            </a:r>
          </a:p>
        </p:txBody>
      </p:sp>
    </p:spTree>
    <p:extLst>
      <p:ext uri="{BB962C8B-B14F-4D97-AF65-F5344CB8AC3E}">
        <p14:creationId xmlns:p14="http://schemas.microsoft.com/office/powerpoint/2010/main" val="39590578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OpenGL</a:t>
            </a:r>
            <a:r>
              <a:rPr lang="en-US" smtClean="0"/>
              <a:t> ve Yardımcı Arayüzler</a:t>
            </a:r>
            <a:endParaRPr lang="tr-TR" dirty="0"/>
          </a:p>
        </p:txBody>
      </p:sp>
      <p:sp>
        <p:nvSpPr>
          <p:cNvPr id="3" name="İçerik Yer Tutucusu 2"/>
          <p:cNvSpPr>
            <a:spLocks noGrp="1"/>
          </p:cNvSpPr>
          <p:nvPr>
            <p:ph idx="1"/>
          </p:nvPr>
        </p:nvSpPr>
        <p:spPr/>
        <p:txBody>
          <a:bodyPr>
            <a:normAutofit lnSpcReduction="10000"/>
          </a:bodyPr>
          <a:lstStyle/>
          <a:p>
            <a:r>
              <a:rPr lang="tr-TR" err="1"/>
              <a:t>OpenGL</a:t>
            </a:r>
            <a:r>
              <a:rPr lang="tr-TR" smtClean="0"/>
              <a:t>:</a:t>
            </a:r>
            <a:endParaRPr lang="tr-TR" dirty="0"/>
          </a:p>
          <a:p>
            <a:pPr lvl="1"/>
            <a:r>
              <a:rPr lang="tr-TR" dirty="0" smtClean="0"/>
              <a:t>GLU</a:t>
            </a:r>
            <a:r>
              <a:rPr lang="tr-TR" dirty="0"/>
              <a:t>: </a:t>
            </a:r>
            <a:r>
              <a:rPr lang="tr-TR" dirty="0" err="1"/>
              <a:t>OpenGL</a:t>
            </a:r>
            <a:r>
              <a:rPr lang="tr-TR" dirty="0"/>
              <a:t> </a:t>
            </a:r>
            <a:r>
              <a:rPr lang="tr-TR" err="1"/>
              <a:t>Utility</a:t>
            </a:r>
            <a:r>
              <a:rPr lang="tr-TR"/>
              <a:t> </a:t>
            </a:r>
            <a:r>
              <a:rPr lang="tr-TR" smtClean="0"/>
              <a:t>Library</a:t>
            </a:r>
            <a:endParaRPr lang="en-US" smtClean="0"/>
          </a:p>
          <a:p>
            <a:pPr lvl="2"/>
            <a:r>
              <a:rPr lang="tr-TR"/>
              <a:t>Bakış ve geometri için kullanışlı fonksiyonları </a:t>
            </a:r>
            <a:r>
              <a:rPr lang="tr-TR" smtClean="0"/>
              <a:t>var</a:t>
            </a:r>
            <a:endParaRPr lang="tr-TR" dirty="0"/>
          </a:p>
          <a:p>
            <a:pPr lvl="1"/>
            <a:r>
              <a:rPr lang="en-US" dirty="0" smtClean="0"/>
              <a:t>GLUT</a:t>
            </a:r>
            <a:r>
              <a:rPr lang="en-US" dirty="0"/>
              <a:t>: OpenGL Utility Toolkit </a:t>
            </a:r>
            <a:r>
              <a:rPr lang="tr-TR" smtClean="0"/>
              <a:t>L</a:t>
            </a:r>
            <a:r>
              <a:rPr lang="en-US" smtClean="0"/>
              <a:t>ibrary</a:t>
            </a:r>
          </a:p>
          <a:p>
            <a:pPr lvl="2"/>
            <a:r>
              <a:rPr lang="en-US" smtClean="0"/>
              <a:t>Pencereleme ve etkileşim fonksiyonları var.</a:t>
            </a:r>
            <a:endParaRPr lang="en-US" dirty="0"/>
          </a:p>
          <a:p>
            <a:pPr lvl="1"/>
            <a:r>
              <a:rPr lang="tr-TR" smtClean="0"/>
              <a:t>GLEW</a:t>
            </a:r>
            <a:r>
              <a:rPr lang="tr-TR" dirty="0"/>
              <a:t>: </a:t>
            </a:r>
            <a:r>
              <a:rPr lang="tr-TR" dirty="0" err="1"/>
              <a:t>OpenGL</a:t>
            </a:r>
            <a:r>
              <a:rPr lang="tr-TR" dirty="0"/>
              <a:t> </a:t>
            </a:r>
            <a:r>
              <a:rPr lang="tr-TR" dirty="0" err="1"/>
              <a:t>Extension</a:t>
            </a:r>
            <a:r>
              <a:rPr lang="tr-TR" dirty="0"/>
              <a:t> </a:t>
            </a:r>
            <a:r>
              <a:rPr lang="tr-TR" dirty="0" err="1"/>
              <a:t>Wrangler</a:t>
            </a:r>
            <a:r>
              <a:rPr lang="tr-TR" dirty="0"/>
              <a:t> Library</a:t>
            </a:r>
          </a:p>
          <a:p>
            <a:pPr lvl="1"/>
            <a:r>
              <a:rPr lang="tr-TR" dirty="0"/>
              <a:t>GLSL: </a:t>
            </a:r>
            <a:r>
              <a:rPr lang="tr-TR" dirty="0" err="1"/>
              <a:t>OpenGL</a:t>
            </a:r>
            <a:r>
              <a:rPr lang="tr-TR" dirty="0"/>
              <a:t> </a:t>
            </a:r>
            <a:r>
              <a:rPr lang="tr-TR" dirty="0" err="1"/>
              <a:t>Shading</a:t>
            </a:r>
            <a:r>
              <a:rPr lang="tr-TR" dirty="0"/>
              <a:t> Language</a:t>
            </a:r>
          </a:p>
          <a:p>
            <a:pPr lvl="1"/>
            <a:r>
              <a:rPr lang="tr-TR" dirty="0"/>
              <a:t>GLFW: Graphics </a:t>
            </a:r>
            <a:r>
              <a:rPr lang="tr-TR"/>
              <a:t>Library </a:t>
            </a:r>
            <a:r>
              <a:rPr lang="tr-TR" smtClean="0"/>
              <a:t>Framework</a:t>
            </a:r>
            <a:endParaRPr lang="en-US" smtClean="0"/>
          </a:p>
          <a:p>
            <a:pPr lvl="2"/>
            <a:r>
              <a:rPr lang="en-US" smtClean="0"/>
              <a:t>OpenGL bağlamı oluşturma, pencere parametrelerini ayarlama, kullanıcı etkileşimini sağlama</a:t>
            </a:r>
            <a:endParaRPr lang="tr-TR" dirty="0"/>
          </a:p>
          <a:p>
            <a:endParaRPr lang="tr-TR" dirty="0" smtClean="0"/>
          </a:p>
        </p:txBody>
      </p:sp>
    </p:spTree>
    <p:extLst>
      <p:ext uri="{BB962C8B-B14F-4D97-AF65-F5344CB8AC3E}">
        <p14:creationId xmlns:p14="http://schemas.microsoft.com/office/powerpoint/2010/main" val="16079768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smtClean="0"/>
              <a:t>Learn OpenGL Örnekleri Derleme</a:t>
            </a:r>
            <a:endParaRPr lang="en-US"/>
          </a:p>
        </p:txBody>
      </p:sp>
      <p:sp>
        <p:nvSpPr>
          <p:cNvPr id="7" name="İçerik Yer Tutucusu 2"/>
          <p:cNvSpPr txBox="1">
            <a:spLocks/>
          </p:cNvSpPr>
          <p:nvPr/>
        </p:nvSpPr>
        <p:spPr>
          <a:xfrm>
            <a:off x="395536" y="1417638"/>
            <a:ext cx="8136904" cy="201136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pPr>
            <a:r>
              <a:rPr lang="en-US" altLang="tr-TR" sz="2800" smtClean="0"/>
              <a:t>Boş bir LearnOpenGL klasörünü source/repos altında oluşturunuz ve GitHub deposunu klonlayınız.</a:t>
            </a:r>
            <a:endParaRPr lang="tr-TR" altLang="tr-TR" sz="2800" dirty="0" smtClean="0"/>
          </a:p>
        </p:txBody>
      </p:sp>
      <p:pic>
        <p:nvPicPr>
          <p:cNvPr id="17" name="İçerik Yer Tutucusu 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2737026"/>
            <a:ext cx="5259144" cy="3669947"/>
          </a:xfrm>
        </p:spPr>
      </p:pic>
    </p:spTree>
    <p:extLst>
      <p:ext uri="{BB962C8B-B14F-4D97-AF65-F5344CB8AC3E}">
        <p14:creationId xmlns:p14="http://schemas.microsoft.com/office/powerpoint/2010/main" val="24263892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smtClean="0"/>
              <a:t>Learn OpenGL Örnekleri Derleme</a:t>
            </a:r>
            <a:endParaRPr lang="en-US"/>
          </a:p>
        </p:txBody>
      </p:sp>
      <p:sp>
        <p:nvSpPr>
          <p:cNvPr id="7" name="İçerik Yer Tutucusu 2"/>
          <p:cNvSpPr txBox="1">
            <a:spLocks/>
          </p:cNvSpPr>
          <p:nvPr/>
        </p:nvSpPr>
        <p:spPr>
          <a:xfrm>
            <a:off x="395536" y="1417638"/>
            <a:ext cx="8136904" cy="1507306"/>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pPr>
            <a:r>
              <a:rPr lang="en-US" altLang="tr-TR" sz="2400" smtClean="0"/>
              <a:t>Solution Explorer kısmında açılan klasöre çift tıklayıp şekildeki LearnOpenGL klasör hiyerarşisini elde ediniz.</a:t>
            </a:r>
          </a:p>
          <a:p>
            <a:pPr algn="just">
              <a:lnSpc>
                <a:spcPct val="120000"/>
              </a:lnSpc>
            </a:pPr>
            <a:r>
              <a:rPr lang="en-US" altLang="tr-TR" sz="2400" smtClean="0"/>
              <a:t>Output penceresinde </a:t>
            </a:r>
            <a:r>
              <a:rPr lang="en-US" altLang="tr-TR" sz="2400"/>
              <a:t>Configuring Done, Generating </a:t>
            </a:r>
            <a:r>
              <a:rPr lang="en-US" altLang="tr-TR" sz="2400" smtClean="0"/>
              <a:t>done, Cmake generation finished benzeri ifadeler yazar.</a:t>
            </a:r>
            <a:endParaRPr lang="tr-TR" altLang="tr-TR" sz="2400" dirty="0" smtClean="0"/>
          </a:p>
        </p:txBody>
      </p:sp>
      <p:pic>
        <p:nvPicPr>
          <p:cNvPr id="18" name="Resim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2924944"/>
            <a:ext cx="7164796" cy="3793788"/>
          </a:xfrm>
          <a:prstGeom prst="rect">
            <a:avLst/>
          </a:prstGeom>
        </p:spPr>
      </p:pic>
    </p:spTree>
    <p:extLst>
      <p:ext uri="{BB962C8B-B14F-4D97-AF65-F5344CB8AC3E}">
        <p14:creationId xmlns:p14="http://schemas.microsoft.com/office/powerpoint/2010/main" val="34340498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3"/>
          <a:stretch>
            <a:fillRect/>
          </a:stretch>
        </p:blipFill>
        <p:spPr>
          <a:xfrm>
            <a:off x="4139952" y="1877847"/>
            <a:ext cx="2394095" cy="1330007"/>
          </a:xfrm>
          <a:prstGeom prst="rect">
            <a:avLst/>
          </a:prstGeom>
        </p:spPr>
      </p:pic>
      <p:sp>
        <p:nvSpPr>
          <p:cNvPr id="2" name="Başlık 1"/>
          <p:cNvSpPr>
            <a:spLocks noGrp="1"/>
          </p:cNvSpPr>
          <p:nvPr>
            <p:ph type="title"/>
          </p:nvPr>
        </p:nvSpPr>
        <p:spPr/>
        <p:txBody>
          <a:bodyPr/>
          <a:lstStyle/>
          <a:p>
            <a:r>
              <a:rPr lang="tr-TR" dirty="0" smtClean="0"/>
              <a:t>Nerelerde Kullanılır?</a:t>
            </a:r>
            <a:endParaRPr lang="tr-TR" dirty="0"/>
          </a:p>
        </p:txBody>
      </p:sp>
      <p:sp>
        <p:nvSpPr>
          <p:cNvPr id="3" name="İçerik Yer Tutucusu 2"/>
          <p:cNvSpPr>
            <a:spLocks noGrp="1"/>
          </p:cNvSpPr>
          <p:nvPr>
            <p:ph idx="1"/>
          </p:nvPr>
        </p:nvSpPr>
        <p:spPr>
          <a:xfrm>
            <a:off x="457200" y="1600200"/>
            <a:ext cx="4186808" cy="4781127"/>
          </a:xfrm>
        </p:spPr>
        <p:txBody>
          <a:bodyPr>
            <a:normAutofit/>
          </a:bodyPr>
          <a:lstStyle/>
          <a:p>
            <a:r>
              <a:rPr lang="tr-TR" sz="2400" smtClean="0"/>
              <a:t>Film endüstrisi</a:t>
            </a:r>
            <a:endParaRPr lang="en-US" sz="2400" smtClean="0"/>
          </a:p>
          <a:p>
            <a:pPr lvl="1"/>
            <a:r>
              <a:rPr lang="en-US" sz="2000" smtClean="0"/>
              <a:t>Animasyonlar</a:t>
            </a:r>
          </a:p>
          <a:p>
            <a:pPr lvl="1"/>
            <a:r>
              <a:rPr lang="en-US" sz="2000" smtClean="0"/>
              <a:t>Hareket yakalama</a:t>
            </a:r>
          </a:p>
          <a:p>
            <a:pPr lvl="1"/>
            <a:r>
              <a:rPr lang="en-US" sz="2000" smtClean="0"/>
              <a:t>Dijital benzeri oluşturma</a:t>
            </a:r>
          </a:p>
          <a:p>
            <a:pPr lvl="1"/>
            <a:r>
              <a:rPr lang="en-US" sz="2000" smtClean="0"/>
              <a:t>Görsel efektler</a:t>
            </a:r>
          </a:p>
          <a:p>
            <a:pPr lvl="2"/>
            <a:r>
              <a:rPr lang="en-US" sz="1600" smtClean="0"/>
              <a:t>Sıvı, gaz, katı bileşenler</a:t>
            </a:r>
          </a:p>
          <a:p>
            <a:endParaRPr lang="tr-TR" sz="2400" dirty="0"/>
          </a:p>
        </p:txBody>
      </p:sp>
      <p:pic>
        <p:nvPicPr>
          <p:cNvPr id="624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4559" y="1312823"/>
            <a:ext cx="2036355" cy="1357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2" descr="6 BEST Free Strategy Games on STEAM - YouTube"/>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3079" name="Picture 7" descr="Keanu Reeves, Matrix'e Dönüş Nedenini Açıkladı! - Haberler - Beyazperde.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763" y="5132176"/>
            <a:ext cx="2556494" cy="1440159"/>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p:cNvPicPr>
            <a:picLocks noChangeAspect="1"/>
          </p:cNvPicPr>
          <p:nvPr/>
        </p:nvPicPr>
        <p:blipFill rotWithShape="1">
          <a:blip r:embed="rId6"/>
          <a:srcRect l="6740" r="29067"/>
          <a:stretch/>
        </p:blipFill>
        <p:spPr>
          <a:xfrm>
            <a:off x="6855065" y="3207855"/>
            <a:ext cx="2027149" cy="1373274"/>
          </a:xfrm>
          <a:prstGeom prst="rect">
            <a:avLst/>
          </a:prstGeom>
        </p:spPr>
      </p:pic>
      <p:pic>
        <p:nvPicPr>
          <p:cNvPr id="9" name="Resim 8"/>
          <p:cNvPicPr>
            <a:picLocks noChangeAspect="1"/>
          </p:cNvPicPr>
          <p:nvPr/>
        </p:nvPicPr>
        <p:blipFill>
          <a:blip r:embed="rId7"/>
          <a:stretch>
            <a:fillRect/>
          </a:stretch>
        </p:blipFill>
        <p:spPr>
          <a:xfrm>
            <a:off x="335605" y="4083250"/>
            <a:ext cx="3147600" cy="1338600"/>
          </a:xfrm>
          <a:prstGeom prst="rect">
            <a:avLst/>
          </a:prstGeom>
        </p:spPr>
      </p:pic>
      <p:pic>
        <p:nvPicPr>
          <p:cNvPr id="11" name="Resim 10"/>
          <p:cNvPicPr>
            <a:picLocks noChangeAspect="1"/>
          </p:cNvPicPr>
          <p:nvPr/>
        </p:nvPicPr>
        <p:blipFill>
          <a:blip r:embed="rId8"/>
          <a:stretch>
            <a:fillRect/>
          </a:stretch>
        </p:blipFill>
        <p:spPr>
          <a:xfrm>
            <a:off x="3197452" y="4393377"/>
            <a:ext cx="2782564" cy="1508211"/>
          </a:xfrm>
          <a:prstGeom prst="rect">
            <a:avLst/>
          </a:prstGeom>
        </p:spPr>
      </p:pic>
    </p:spTree>
    <p:extLst>
      <p:ext uri="{BB962C8B-B14F-4D97-AF65-F5344CB8AC3E}">
        <p14:creationId xmlns:p14="http://schemas.microsoft.com/office/powerpoint/2010/main" val="7480422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a:t>Learn OpenGL Örnekleri Derleme</a:t>
            </a:r>
          </a:p>
        </p:txBody>
      </p:sp>
      <p:sp>
        <p:nvSpPr>
          <p:cNvPr id="7" name="İçerik Yer Tutucusu 2"/>
          <p:cNvSpPr txBox="1">
            <a:spLocks/>
          </p:cNvSpPr>
          <p:nvPr/>
        </p:nvSpPr>
        <p:spPr>
          <a:xfrm>
            <a:off x="449288" y="1441491"/>
            <a:ext cx="8136904" cy="103861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pPr>
            <a:r>
              <a:rPr lang="en-US" altLang="tr-TR" sz="1800" smtClean="0"/>
              <a:t>Project seçeneği altından Cmake Settings for LearnOpenGL ifadesini seçiniz.</a:t>
            </a:r>
          </a:p>
        </p:txBody>
      </p:sp>
      <p:pic>
        <p:nvPicPr>
          <p:cNvPr id="13" name="Resim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960796"/>
            <a:ext cx="8748464" cy="4672266"/>
          </a:xfrm>
          <a:prstGeom prst="rect">
            <a:avLst/>
          </a:prstGeom>
        </p:spPr>
      </p:pic>
    </p:spTree>
    <p:extLst>
      <p:ext uri="{BB962C8B-B14F-4D97-AF65-F5344CB8AC3E}">
        <p14:creationId xmlns:p14="http://schemas.microsoft.com/office/powerpoint/2010/main" val="26924036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a:t>Learn OpenGL Örnekleri Derleme</a:t>
            </a:r>
          </a:p>
        </p:txBody>
      </p:sp>
      <p:sp>
        <p:nvSpPr>
          <p:cNvPr id="7" name="İçerik Yer Tutucusu 2"/>
          <p:cNvSpPr txBox="1">
            <a:spLocks/>
          </p:cNvSpPr>
          <p:nvPr/>
        </p:nvSpPr>
        <p:spPr>
          <a:xfrm>
            <a:off x="449288" y="1441491"/>
            <a:ext cx="8136904" cy="103861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pPr>
            <a:r>
              <a:rPr lang="en-US" altLang="tr-TR" sz="1800" smtClean="0"/>
              <a:t>Ayarlarda aşağıya doğru inip Show Advanced Settings’e tıklayınız.</a:t>
            </a:r>
          </a:p>
          <a:p>
            <a:pPr algn="just">
              <a:lnSpc>
                <a:spcPct val="120000"/>
              </a:lnSpc>
            </a:pPr>
            <a:r>
              <a:rPr lang="en-US" altLang="tr-TR" sz="1800" smtClean="0"/>
              <a:t>CMake generator kısmında Cmake üreticisini Ninja’dan Visual Studio sürümünüze değiştiriniz. Örneğin: Visual Studio 17 2022 Win64.</a:t>
            </a:r>
          </a:p>
          <a:p>
            <a:pPr algn="just">
              <a:lnSpc>
                <a:spcPct val="120000"/>
              </a:lnSpc>
            </a:pPr>
            <a:endParaRPr lang="tr-TR" altLang="tr-TR" sz="1800" dirty="0"/>
          </a:p>
        </p:txBody>
      </p:sp>
      <p:pic>
        <p:nvPicPr>
          <p:cNvPr id="3" name="Resi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832" y="2564904"/>
            <a:ext cx="7812360" cy="4151852"/>
          </a:xfrm>
          <a:prstGeom prst="rect">
            <a:avLst/>
          </a:prstGeom>
        </p:spPr>
      </p:pic>
    </p:spTree>
    <p:extLst>
      <p:ext uri="{BB962C8B-B14F-4D97-AF65-F5344CB8AC3E}">
        <p14:creationId xmlns:p14="http://schemas.microsoft.com/office/powerpoint/2010/main" val="33522849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a:t>Learn OpenGL Örnekleri Derleme</a:t>
            </a:r>
          </a:p>
        </p:txBody>
      </p:sp>
      <p:sp>
        <p:nvSpPr>
          <p:cNvPr id="7" name="İçerik Yer Tutucusu 2"/>
          <p:cNvSpPr txBox="1">
            <a:spLocks/>
          </p:cNvSpPr>
          <p:nvPr/>
        </p:nvSpPr>
        <p:spPr>
          <a:xfrm>
            <a:off x="449288" y="1441491"/>
            <a:ext cx="8136904" cy="103861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pPr>
            <a:r>
              <a:rPr lang="en-US" altLang="tr-TR" sz="1800" smtClean="0"/>
              <a:t>Project seçeneği altından Configure Cache ifadesini seçiniz.</a:t>
            </a:r>
          </a:p>
          <a:p>
            <a:pPr algn="just">
              <a:lnSpc>
                <a:spcPct val="120000"/>
              </a:lnSpc>
            </a:pPr>
            <a:r>
              <a:rPr lang="en-US" altLang="tr-TR" sz="1800"/>
              <a:t>Output </a:t>
            </a:r>
            <a:r>
              <a:rPr lang="en-US" altLang="tr-TR" sz="1800" smtClean="0"/>
              <a:t>penceresinde</a:t>
            </a:r>
            <a:r>
              <a:rPr lang="en-US" altLang="tr-TR" sz="1800"/>
              <a:t> </a:t>
            </a:r>
            <a:r>
              <a:rPr lang="en-US" altLang="tr-TR" sz="1800" smtClean="0"/>
              <a:t>Configuring Done, Generating done ifadeleri yer almalıdır.</a:t>
            </a:r>
            <a:endParaRPr lang="tr-TR" altLang="tr-TR" sz="1800"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288" y="2276872"/>
            <a:ext cx="8172400" cy="4338835"/>
          </a:xfrm>
          <a:prstGeom prst="rect">
            <a:avLst/>
          </a:prstGeom>
        </p:spPr>
      </p:pic>
    </p:spTree>
    <p:extLst>
      <p:ext uri="{BB962C8B-B14F-4D97-AF65-F5344CB8AC3E}">
        <p14:creationId xmlns:p14="http://schemas.microsoft.com/office/powerpoint/2010/main" val="1732206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a:t>Learn OpenGL Örnekleri Derleme</a:t>
            </a:r>
          </a:p>
        </p:txBody>
      </p:sp>
      <p:sp>
        <p:nvSpPr>
          <p:cNvPr id="7" name="İçerik Yer Tutucusu 2"/>
          <p:cNvSpPr txBox="1">
            <a:spLocks/>
          </p:cNvSpPr>
          <p:nvPr/>
        </p:nvSpPr>
        <p:spPr>
          <a:xfrm>
            <a:off x="449288" y="1441491"/>
            <a:ext cx="8136904" cy="105140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pPr>
            <a:r>
              <a:rPr lang="en-US" altLang="tr-TR" sz="1600" smtClean="0"/>
              <a:t>Bu adımlardan sonra out/build/x64-Debug klasörü altında LearnOpenGL.sln solution dosyası yer alır.</a:t>
            </a:r>
          </a:p>
          <a:p>
            <a:pPr algn="just">
              <a:lnSpc>
                <a:spcPct val="120000"/>
              </a:lnSpc>
            </a:pPr>
            <a:r>
              <a:rPr lang="en-US" altLang="tr-TR" sz="1600" smtClean="0"/>
              <a:t>Mevcut Visual Studio pencerenizi kapatıp bu solution dosyasını açınız.</a:t>
            </a:r>
          </a:p>
          <a:p>
            <a:pPr algn="just">
              <a:lnSpc>
                <a:spcPct val="120000"/>
              </a:lnSpc>
            </a:pPr>
            <a:endParaRPr lang="tr-TR" altLang="tr-TR" sz="1600" dirty="0"/>
          </a:p>
        </p:txBody>
      </p:sp>
      <p:pic>
        <p:nvPicPr>
          <p:cNvPr id="3" name="Resi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344" y="2564904"/>
            <a:ext cx="7632848" cy="4050975"/>
          </a:xfrm>
          <a:prstGeom prst="rect">
            <a:avLst/>
          </a:prstGeom>
        </p:spPr>
      </p:pic>
    </p:spTree>
    <p:extLst>
      <p:ext uri="{BB962C8B-B14F-4D97-AF65-F5344CB8AC3E}">
        <p14:creationId xmlns:p14="http://schemas.microsoft.com/office/powerpoint/2010/main" val="16398594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a:t>Learn OpenGL Örnekleri Derleme</a:t>
            </a:r>
          </a:p>
        </p:txBody>
      </p:sp>
      <p:sp>
        <p:nvSpPr>
          <p:cNvPr id="7" name="İçerik Yer Tutucusu 2"/>
          <p:cNvSpPr txBox="1">
            <a:spLocks/>
          </p:cNvSpPr>
          <p:nvPr/>
        </p:nvSpPr>
        <p:spPr>
          <a:xfrm>
            <a:off x="449288" y="1441491"/>
            <a:ext cx="8136904" cy="105140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pPr>
            <a:r>
              <a:rPr lang="en-US" altLang="tr-TR" sz="1600" smtClean="0"/>
              <a:t>90 projeyi içeren ana LearnOpenGL Solution projesine sağ tıklayıp Set Startup Projects seçeneğini seçiniz.</a:t>
            </a:r>
          </a:p>
          <a:p>
            <a:pPr algn="just">
              <a:lnSpc>
                <a:spcPct val="120000"/>
              </a:lnSpc>
            </a:pPr>
            <a:r>
              <a:rPr lang="en-US" altLang="tr-TR" sz="1600" smtClean="0"/>
              <a:t>Açılan pencerede Multiple startup projects’e tıklayıp OK deyiniz.</a:t>
            </a:r>
          </a:p>
          <a:p>
            <a:pPr algn="just">
              <a:lnSpc>
                <a:spcPct val="120000"/>
              </a:lnSpc>
            </a:pPr>
            <a:endParaRPr lang="tr-TR" altLang="tr-TR" sz="16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511769"/>
            <a:ext cx="8059211" cy="4279748"/>
          </a:xfrm>
          <a:prstGeom prst="rect">
            <a:avLst/>
          </a:prstGeom>
        </p:spPr>
      </p:pic>
    </p:spTree>
    <p:extLst>
      <p:ext uri="{BB962C8B-B14F-4D97-AF65-F5344CB8AC3E}">
        <p14:creationId xmlns:p14="http://schemas.microsoft.com/office/powerpoint/2010/main" val="17745131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a:t>Learn OpenGL Örnekleri Derleme</a:t>
            </a:r>
          </a:p>
        </p:txBody>
      </p:sp>
      <p:sp>
        <p:nvSpPr>
          <p:cNvPr id="7" name="İçerik Yer Tutucusu 2"/>
          <p:cNvSpPr txBox="1">
            <a:spLocks/>
          </p:cNvSpPr>
          <p:nvPr/>
        </p:nvSpPr>
        <p:spPr>
          <a:xfrm>
            <a:off x="449288" y="1441491"/>
            <a:ext cx="8136904" cy="105140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pPr>
            <a:r>
              <a:rPr lang="en-US" altLang="tr-TR" sz="1600" smtClean="0"/>
              <a:t>Tekrardan LearnOpenGL Solution projesine sağ tıklayıp bu sefer Manage NuGet Packages for Solution seçeneğini seçiniz.</a:t>
            </a:r>
          </a:p>
          <a:p>
            <a:pPr algn="just">
              <a:lnSpc>
                <a:spcPct val="120000"/>
              </a:lnSpc>
            </a:pPr>
            <a:r>
              <a:rPr lang="en-US" altLang="tr-TR" sz="1600" smtClean="0"/>
              <a:t>GLEW ve GLFW kütüphanelerini Browse ile aratıp solution içerisindeki tüm projeler için Install ediliniz.</a:t>
            </a:r>
          </a:p>
          <a:p>
            <a:pPr algn="just">
              <a:lnSpc>
                <a:spcPct val="120000"/>
              </a:lnSpc>
            </a:pPr>
            <a:endParaRPr lang="tr-TR" altLang="tr-TR" sz="1600" dirty="0"/>
          </a:p>
        </p:txBody>
      </p:sp>
      <p:pic>
        <p:nvPicPr>
          <p:cNvPr id="6" name="Resi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336" y="2708920"/>
            <a:ext cx="7704856" cy="4061101"/>
          </a:xfrm>
          <a:prstGeom prst="rect">
            <a:avLst/>
          </a:prstGeom>
        </p:spPr>
      </p:pic>
    </p:spTree>
    <p:extLst>
      <p:ext uri="{BB962C8B-B14F-4D97-AF65-F5344CB8AC3E}">
        <p14:creationId xmlns:p14="http://schemas.microsoft.com/office/powerpoint/2010/main" val="15051833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a:t>Learn OpenGL Örnekleri Derleme</a:t>
            </a:r>
          </a:p>
        </p:txBody>
      </p:sp>
      <p:sp>
        <p:nvSpPr>
          <p:cNvPr id="7" name="İçerik Yer Tutucusu 2"/>
          <p:cNvSpPr txBox="1">
            <a:spLocks/>
          </p:cNvSpPr>
          <p:nvPr/>
        </p:nvSpPr>
        <p:spPr>
          <a:xfrm>
            <a:off x="449288" y="1441491"/>
            <a:ext cx="8136904" cy="119542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pPr>
            <a:r>
              <a:rPr lang="en-US" altLang="tr-TR" sz="1400" smtClean="0"/>
              <a:t>Kurulumdan sonra Installed NuGet Packages şu şekilde görünmektedir.</a:t>
            </a:r>
          </a:p>
          <a:p>
            <a:pPr algn="just">
              <a:lnSpc>
                <a:spcPct val="120000"/>
              </a:lnSpc>
            </a:pPr>
            <a:r>
              <a:rPr lang="en-US" altLang="tr-TR" sz="1400" smtClean="0"/>
              <a:t>Bundan sonra Solution içerisindeki herhangi bir projeye sağ tıklayıp Set as Startup Project seçildiğinde ve Ctrl-F5 ile proje çalıştırıldığında çıktılar elde edilebilir.</a:t>
            </a:r>
          </a:p>
          <a:p>
            <a:pPr algn="just">
              <a:lnSpc>
                <a:spcPct val="120000"/>
              </a:lnSpc>
            </a:pPr>
            <a:r>
              <a:rPr lang="en-US" altLang="tr-TR" sz="1400" smtClean="0"/>
              <a:t>Proje kodunda değişiklik yapılıp derlemeler tekrarlandığı takdirde sonuçlar test edilebilir.</a:t>
            </a:r>
          </a:p>
          <a:p>
            <a:pPr algn="just">
              <a:lnSpc>
                <a:spcPct val="120000"/>
              </a:lnSpc>
            </a:pPr>
            <a:endParaRPr lang="tr-TR" altLang="tr-TR" sz="1400" dirty="0"/>
          </a:p>
        </p:txBody>
      </p:sp>
      <p:pic>
        <p:nvPicPr>
          <p:cNvPr id="8" name="Resi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828" y="2708920"/>
            <a:ext cx="7668344" cy="4088981"/>
          </a:xfrm>
          <a:prstGeom prst="rect">
            <a:avLst/>
          </a:prstGeom>
        </p:spPr>
      </p:pic>
    </p:spTree>
    <p:extLst>
      <p:ext uri="{BB962C8B-B14F-4D97-AF65-F5344CB8AC3E}">
        <p14:creationId xmlns:p14="http://schemas.microsoft.com/office/powerpoint/2010/main" val="26288379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Windows </a:t>
            </a:r>
            <a:r>
              <a:rPr lang="tr-TR" smtClean="0"/>
              <a:t>GL</a:t>
            </a:r>
            <a:r>
              <a:rPr lang="en-US" smtClean="0"/>
              <a:t>FW</a:t>
            </a:r>
            <a:r>
              <a:rPr lang="tr-TR" smtClean="0"/>
              <a:t> </a:t>
            </a:r>
            <a:r>
              <a:rPr lang="tr-TR" smtClean="0"/>
              <a:t>Kurulumu</a:t>
            </a:r>
            <a:r>
              <a:rPr lang="en-US" smtClean="0"/>
              <a:t>: Yol 1</a:t>
            </a:r>
            <a:endParaRPr lang="tr-TR" dirty="0"/>
          </a:p>
        </p:txBody>
      </p:sp>
      <p:sp>
        <p:nvSpPr>
          <p:cNvPr id="3" name="İçerik Yer Tutucusu 2"/>
          <p:cNvSpPr>
            <a:spLocks noGrp="1"/>
          </p:cNvSpPr>
          <p:nvPr>
            <p:ph idx="1"/>
          </p:nvPr>
        </p:nvSpPr>
        <p:spPr>
          <a:xfrm>
            <a:off x="457200" y="1484784"/>
            <a:ext cx="8075240" cy="4968552"/>
          </a:xfrm>
        </p:spPr>
        <p:txBody>
          <a:bodyPr>
            <a:normAutofit fontScale="55000" lnSpcReduction="20000"/>
          </a:bodyPr>
          <a:lstStyle/>
          <a:p>
            <a:pPr>
              <a:lnSpc>
                <a:spcPct val="120000"/>
              </a:lnSpc>
            </a:pPr>
            <a:r>
              <a:rPr lang="en-US" smtClean="0"/>
              <a:t>GLFW 3.4 önceden derlenmiş binary dosyaları bağlantıdan indirilir</a:t>
            </a:r>
            <a:r>
              <a:rPr lang="tr-TR" smtClean="0"/>
              <a:t>.</a:t>
            </a:r>
            <a:endParaRPr lang="tr-TR" dirty="0" smtClean="0"/>
          </a:p>
          <a:p>
            <a:pPr lvl="1">
              <a:lnSpc>
                <a:spcPct val="120000"/>
              </a:lnSpc>
            </a:pPr>
            <a:r>
              <a:rPr lang="tr-TR"/>
              <a:t>https://www.glfw.org/download</a:t>
            </a:r>
            <a:endParaRPr lang="tr-TR" smtClean="0"/>
          </a:p>
          <a:p>
            <a:pPr>
              <a:lnSpc>
                <a:spcPct val="120000"/>
              </a:lnSpc>
            </a:pPr>
            <a:r>
              <a:rPr lang="en-US"/>
              <a:t>glfw-3.4.bin.WIN64</a:t>
            </a:r>
            <a:r>
              <a:rPr lang="tr-TR" smtClean="0"/>
              <a:t> </a:t>
            </a:r>
            <a:r>
              <a:rPr lang="tr-TR"/>
              <a:t>klasörü </a:t>
            </a:r>
            <a:r>
              <a:rPr lang="en-US" smtClean="0"/>
              <a:t>ana </a:t>
            </a:r>
            <a:r>
              <a:rPr lang="en-US" smtClean="0"/>
              <a:t>projeler dizinine </a:t>
            </a:r>
            <a:r>
              <a:rPr lang="tr-TR" smtClean="0"/>
              <a:t>kopyalanır</a:t>
            </a:r>
            <a:r>
              <a:rPr lang="en-US" smtClean="0"/>
              <a:t>.</a:t>
            </a:r>
            <a:endParaRPr lang="tr-TR"/>
          </a:p>
          <a:p>
            <a:pPr>
              <a:lnSpc>
                <a:spcPct val="120000"/>
              </a:lnSpc>
            </a:pPr>
            <a:r>
              <a:rPr lang="tr-TR" smtClean="0"/>
              <a:t>Visual </a:t>
            </a:r>
            <a:r>
              <a:rPr lang="tr-TR" dirty="0" err="1"/>
              <a:t>Studio’da</a:t>
            </a:r>
            <a:r>
              <a:rPr lang="tr-TR" dirty="0"/>
              <a:t> </a:t>
            </a:r>
            <a:r>
              <a:rPr lang="tr-TR" dirty="0" err="1" smtClean="0"/>
              <a:t>Empty</a:t>
            </a:r>
            <a:r>
              <a:rPr lang="tr-TR" dirty="0" smtClean="0"/>
              <a:t> </a:t>
            </a:r>
            <a:r>
              <a:rPr lang="tr-TR"/>
              <a:t>Project </a:t>
            </a:r>
            <a:r>
              <a:rPr lang="tr-TR" smtClean="0"/>
              <a:t>oluşturulur</a:t>
            </a:r>
            <a:r>
              <a:rPr lang="en-US" smtClean="0"/>
              <a:t> ve program dosyası eklenir</a:t>
            </a:r>
            <a:r>
              <a:rPr lang="tr-TR" smtClean="0"/>
              <a:t>.</a:t>
            </a:r>
            <a:endParaRPr lang="tr-TR" dirty="0" smtClean="0"/>
          </a:p>
          <a:p>
            <a:pPr>
              <a:lnSpc>
                <a:spcPct val="120000"/>
              </a:lnSpc>
            </a:pPr>
            <a:r>
              <a:rPr lang="tr-TR" dirty="0" smtClean="0"/>
              <a:t>Projeye </a:t>
            </a:r>
            <a:r>
              <a:rPr lang="tr-TR" smtClean="0"/>
              <a:t>sağ tıklanıp</a:t>
            </a:r>
            <a:r>
              <a:rPr lang="en-US" smtClean="0"/>
              <a:t> Properties açılır. Pencerenin sol üstündeki Configuration menüsünden All Configurations seçilir.</a:t>
            </a:r>
          </a:p>
          <a:p>
            <a:pPr lvl="1">
              <a:lnSpc>
                <a:spcPct val="120000"/>
              </a:lnSpc>
            </a:pPr>
            <a:r>
              <a:rPr lang="tr-TR" smtClean="0"/>
              <a:t>C/C</a:t>
            </a:r>
            <a:r>
              <a:rPr lang="tr-TR" smtClean="0"/>
              <a:t>++&gt;</a:t>
            </a:r>
            <a:r>
              <a:rPr lang="en-US" smtClean="0"/>
              <a:t>General&gt;</a:t>
            </a:r>
            <a:r>
              <a:rPr lang="tr-TR" smtClean="0"/>
              <a:t>Additional </a:t>
            </a:r>
            <a:r>
              <a:rPr lang="tr-TR" dirty="0" err="1" smtClean="0"/>
              <a:t>Include</a:t>
            </a:r>
            <a:r>
              <a:rPr lang="tr-TR" dirty="0" smtClean="0"/>
              <a:t> Libraries </a:t>
            </a:r>
            <a:r>
              <a:rPr lang="tr-TR" smtClean="0"/>
              <a:t>kısmına </a:t>
            </a:r>
            <a:r>
              <a:rPr lang="en-US" b="1"/>
              <a:t>C</a:t>
            </a:r>
            <a:r>
              <a:rPr lang="en-US" b="1" smtClean="0"/>
              <a:t>:\...\</a:t>
            </a:r>
            <a:r>
              <a:rPr lang="en-US" b="1"/>
              <a:t>glfw-3.4.bin.WIN64\include</a:t>
            </a:r>
            <a:r>
              <a:rPr lang="en-US" b="1" smtClean="0"/>
              <a:t>\</a:t>
            </a:r>
          </a:p>
          <a:p>
            <a:pPr lvl="1">
              <a:lnSpc>
                <a:spcPct val="120000"/>
              </a:lnSpc>
            </a:pPr>
            <a:r>
              <a:rPr lang="tr-TR" smtClean="0"/>
              <a:t>Linker&gt;</a:t>
            </a:r>
            <a:r>
              <a:rPr lang="en-US" smtClean="0"/>
              <a:t>General&gt;</a:t>
            </a:r>
            <a:r>
              <a:rPr lang="tr-TR" smtClean="0"/>
              <a:t>Additional </a:t>
            </a:r>
            <a:r>
              <a:rPr lang="tr-TR" dirty="0" smtClean="0"/>
              <a:t>Library </a:t>
            </a:r>
            <a:r>
              <a:rPr lang="tr-TR" err="1" smtClean="0"/>
              <a:t>Directories</a:t>
            </a:r>
            <a:r>
              <a:rPr lang="tr-TR" smtClean="0"/>
              <a:t> kısmına</a:t>
            </a:r>
            <a:r>
              <a:rPr lang="en-US" smtClean="0"/>
              <a:t> </a:t>
            </a:r>
            <a:r>
              <a:rPr lang="en-US" b="1"/>
              <a:t>C</a:t>
            </a:r>
            <a:r>
              <a:rPr lang="en-US" b="1" smtClean="0"/>
              <a:t>:\...\</a:t>
            </a:r>
            <a:r>
              <a:rPr lang="en-US" b="1"/>
              <a:t>glfw-3.4.bin.WIN64\lib-vc2022</a:t>
            </a:r>
          </a:p>
          <a:p>
            <a:pPr lvl="1">
              <a:lnSpc>
                <a:spcPct val="120000"/>
              </a:lnSpc>
            </a:pPr>
            <a:r>
              <a:rPr lang="en-US"/>
              <a:t>Linker&gt;Input&gt;Additional Dependencies </a:t>
            </a:r>
            <a:r>
              <a:rPr lang="en-US"/>
              <a:t>kısmına </a:t>
            </a:r>
            <a:r>
              <a:rPr lang="en-US" smtClean="0"/>
              <a:t>glfw3.lib</a:t>
            </a:r>
            <a:endParaRPr lang="en-US" smtClean="0"/>
          </a:p>
          <a:p>
            <a:pPr marL="338138" indent="0">
              <a:lnSpc>
                <a:spcPct val="120000"/>
              </a:lnSpc>
              <a:buNone/>
            </a:pPr>
            <a:r>
              <a:rPr lang="tr-TR" smtClean="0"/>
              <a:t>yazılır.</a:t>
            </a:r>
            <a:endParaRPr lang="en-US" smtClean="0"/>
          </a:p>
          <a:p>
            <a:pPr>
              <a:lnSpc>
                <a:spcPct val="120000"/>
              </a:lnSpc>
            </a:pPr>
            <a:r>
              <a:rPr lang="tr-TR" sz="3300"/>
              <a:t>lib-vc2022 </a:t>
            </a:r>
            <a:r>
              <a:rPr lang="tr-TR" sz="3300"/>
              <a:t>klasörü içindeki </a:t>
            </a:r>
            <a:r>
              <a:rPr lang="en-US" sz="3300" smtClean="0"/>
              <a:t>glfw3</a:t>
            </a:r>
            <a:r>
              <a:rPr lang="tr-TR" sz="3300" smtClean="0"/>
              <a:t>.dll </a:t>
            </a:r>
            <a:r>
              <a:rPr lang="tr-TR" sz="3300"/>
              <a:t>dosya</a:t>
            </a:r>
            <a:r>
              <a:rPr lang="en-US" sz="3300"/>
              <a:t>s</a:t>
            </a:r>
            <a:r>
              <a:rPr lang="tr-TR" sz="3300"/>
              <a:t>ı</a:t>
            </a:r>
            <a:r>
              <a:rPr lang="en-US" sz="3300"/>
              <a:t> </a:t>
            </a:r>
            <a:r>
              <a:rPr lang="en-US" sz="3300" smtClean="0"/>
              <a:t>derleme sonucunda p</a:t>
            </a:r>
            <a:r>
              <a:rPr lang="tr-TR" sz="3300" smtClean="0"/>
              <a:t>rojenizin </a:t>
            </a:r>
            <a:r>
              <a:rPr lang="tr-TR" sz="3300"/>
              <a:t>altında</a:t>
            </a:r>
            <a:r>
              <a:rPr lang="en-US" sz="3300"/>
              <a:t> </a:t>
            </a:r>
            <a:r>
              <a:rPr lang="en-US" sz="3300" smtClean="0"/>
              <a:t>oluşan </a:t>
            </a:r>
            <a:r>
              <a:rPr lang="en-US" sz="3300"/>
              <a:t>Debug veya Release </a:t>
            </a:r>
            <a:r>
              <a:rPr lang="tr-TR" sz="3300"/>
              <a:t>klasörüne</a:t>
            </a:r>
            <a:r>
              <a:rPr lang="en-US" sz="3300"/>
              <a:t> </a:t>
            </a:r>
            <a:r>
              <a:rPr lang="tr-TR" sz="3300"/>
              <a:t>kopyalanır</a:t>
            </a:r>
            <a:r>
              <a:rPr lang="en-US" sz="3300" smtClean="0"/>
              <a:t>.</a:t>
            </a:r>
          </a:p>
          <a:p>
            <a:pPr lvl="1">
              <a:lnSpc>
                <a:spcPct val="120000"/>
              </a:lnSpc>
            </a:pPr>
            <a:r>
              <a:rPr lang="en-US" sz="2900" smtClean="0"/>
              <a:t>Eklenmese de lib altında bulunduğu için problem çıkarmayacaktır.</a:t>
            </a:r>
            <a:endParaRPr lang="tr-TR" sz="2900" dirty="0"/>
          </a:p>
          <a:p>
            <a:pPr>
              <a:lnSpc>
                <a:spcPct val="120000"/>
              </a:lnSpc>
            </a:pPr>
            <a:r>
              <a:rPr lang="tr-TR" dirty="0" err="1" smtClean="0"/>
              <a:t>header</a:t>
            </a:r>
            <a:r>
              <a:rPr lang="tr-TR" dirty="0" smtClean="0"/>
              <a:t> dosyaları programın başına eklenir</a:t>
            </a:r>
            <a:endParaRPr lang="tr-TR" dirty="0"/>
          </a:p>
          <a:p>
            <a:pPr lvl="1">
              <a:lnSpc>
                <a:spcPct val="120000"/>
              </a:lnSpc>
            </a:pPr>
            <a:r>
              <a:rPr lang="tr-TR"/>
              <a:t>#include </a:t>
            </a:r>
            <a:r>
              <a:rPr lang="en-US"/>
              <a:t>&lt;GLFW/glfw3.h&gt;</a:t>
            </a:r>
          </a:p>
          <a:p>
            <a:pPr lvl="1">
              <a:lnSpc>
                <a:spcPct val="120000"/>
              </a:lnSpc>
            </a:pPr>
            <a:r>
              <a:rPr lang="en-US"/>
              <a:t>glfw3.h </a:t>
            </a:r>
            <a:r>
              <a:rPr lang="tr-TR"/>
              <a:t>ekle</a:t>
            </a:r>
            <a:r>
              <a:rPr lang="en-US"/>
              <a:t>n</a:t>
            </a:r>
            <a:r>
              <a:rPr lang="tr-TR"/>
              <a:t>ince gl ve glu otomatik olarak eklenir.</a:t>
            </a:r>
            <a:endParaRPr lang="tr-TR" dirty="0"/>
          </a:p>
        </p:txBody>
      </p:sp>
    </p:spTree>
    <p:extLst>
      <p:ext uri="{BB962C8B-B14F-4D97-AF65-F5344CB8AC3E}">
        <p14:creationId xmlns:p14="http://schemas.microsoft.com/office/powerpoint/2010/main" val="20617200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Windows </a:t>
            </a:r>
            <a:r>
              <a:rPr lang="en-US" smtClean="0"/>
              <a:t>GLFW</a:t>
            </a:r>
            <a:r>
              <a:rPr lang="tr-TR" smtClean="0"/>
              <a:t> </a:t>
            </a:r>
            <a:r>
              <a:rPr lang="tr-TR" smtClean="0"/>
              <a:t>Kurulumu</a:t>
            </a:r>
            <a:r>
              <a:rPr lang="en-US" smtClean="0"/>
              <a:t>: Yol 2</a:t>
            </a:r>
            <a:endParaRPr lang="tr-TR" dirty="0"/>
          </a:p>
        </p:txBody>
      </p:sp>
      <p:sp>
        <p:nvSpPr>
          <p:cNvPr id="3" name="İçerik Yer Tutucusu 2"/>
          <p:cNvSpPr>
            <a:spLocks noGrp="1"/>
          </p:cNvSpPr>
          <p:nvPr>
            <p:ph idx="1"/>
          </p:nvPr>
        </p:nvSpPr>
        <p:spPr>
          <a:xfrm>
            <a:off x="457200" y="1484784"/>
            <a:ext cx="8075240" cy="5069160"/>
          </a:xfrm>
        </p:spPr>
        <p:txBody>
          <a:bodyPr>
            <a:normAutofit fontScale="70000" lnSpcReduction="20000"/>
          </a:bodyPr>
          <a:lstStyle/>
          <a:p>
            <a:pPr>
              <a:lnSpc>
                <a:spcPct val="120000"/>
              </a:lnSpc>
            </a:pPr>
            <a:r>
              <a:rPr lang="en-US" smtClean="0"/>
              <a:t>Visual Studio son sürümleri ve Visual Studio Community için</a:t>
            </a:r>
            <a:endParaRPr lang="tr-TR" smtClean="0"/>
          </a:p>
          <a:p>
            <a:pPr>
              <a:lnSpc>
                <a:spcPct val="120000"/>
              </a:lnSpc>
            </a:pPr>
            <a:r>
              <a:rPr lang="tr-TR" smtClean="0"/>
              <a:t>Visual </a:t>
            </a:r>
            <a:r>
              <a:rPr lang="tr-TR" dirty="0" err="1"/>
              <a:t>Studio’da</a:t>
            </a:r>
            <a:r>
              <a:rPr lang="tr-TR" dirty="0"/>
              <a:t> </a:t>
            </a:r>
            <a:r>
              <a:rPr lang="tr-TR" dirty="0" err="1" smtClean="0"/>
              <a:t>Empty</a:t>
            </a:r>
            <a:r>
              <a:rPr lang="tr-TR" dirty="0" smtClean="0"/>
              <a:t> </a:t>
            </a:r>
            <a:r>
              <a:rPr lang="tr-TR"/>
              <a:t>Project </a:t>
            </a:r>
            <a:r>
              <a:rPr lang="tr-TR" smtClean="0"/>
              <a:t>oluşturulur</a:t>
            </a:r>
            <a:r>
              <a:rPr lang="en-US"/>
              <a:t> ve program dosyası eklenir.</a:t>
            </a:r>
            <a:endParaRPr lang="tr-TR" dirty="0" smtClean="0"/>
          </a:p>
          <a:p>
            <a:pPr>
              <a:lnSpc>
                <a:spcPct val="120000"/>
              </a:lnSpc>
            </a:pPr>
            <a:r>
              <a:rPr lang="tr-TR" dirty="0" smtClean="0"/>
              <a:t>Projeye </a:t>
            </a:r>
            <a:r>
              <a:rPr lang="tr-TR" smtClean="0"/>
              <a:t>sağ tıklanıp</a:t>
            </a:r>
            <a:r>
              <a:rPr lang="en-US"/>
              <a:t> </a:t>
            </a:r>
            <a:r>
              <a:rPr lang="en-US" smtClean="0"/>
              <a:t>Manage NuGet Packages seçeneği seçilir.</a:t>
            </a:r>
            <a:endParaRPr lang="tr-TR" dirty="0" smtClean="0"/>
          </a:p>
          <a:p>
            <a:pPr>
              <a:lnSpc>
                <a:spcPct val="120000"/>
              </a:lnSpc>
            </a:pPr>
            <a:r>
              <a:rPr lang="en-US" smtClean="0"/>
              <a:t>Browse sekmesine tıklanıp </a:t>
            </a:r>
            <a:r>
              <a:rPr lang="en-US" smtClean="0"/>
              <a:t>glew aranır ve </a:t>
            </a:r>
            <a:r>
              <a:rPr lang="en-US" smtClean="0"/>
              <a:t>indirilir.</a:t>
            </a:r>
            <a:endParaRPr lang="tr-TR" dirty="0"/>
          </a:p>
          <a:p>
            <a:pPr>
              <a:lnSpc>
                <a:spcPct val="120000"/>
              </a:lnSpc>
            </a:pPr>
            <a:r>
              <a:rPr lang="en-US" smtClean="0"/>
              <a:t>Gerekirse uygulamanın </a:t>
            </a:r>
            <a:r>
              <a:rPr lang="en-US" smtClean="0"/>
              <a:t>altında packages klasörü içerisinde bulunan .h ve .lib dosyalarına bir önceki slaytta açıklandığı şekilde projenin özellikler kısmından bağlantı verilir.</a:t>
            </a:r>
            <a:endParaRPr lang="tr-TR" dirty="0" smtClean="0"/>
          </a:p>
          <a:p>
            <a:pPr>
              <a:lnSpc>
                <a:spcPct val="120000"/>
              </a:lnSpc>
            </a:pPr>
            <a:r>
              <a:rPr lang="tr-TR" dirty="0" err="1" smtClean="0"/>
              <a:t>header</a:t>
            </a:r>
            <a:r>
              <a:rPr lang="tr-TR" dirty="0" smtClean="0"/>
              <a:t> dosyaları programın başına eklenir</a:t>
            </a:r>
            <a:endParaRPr lang="tr-TR" dirty="0"/>
          </a:p>
          <a:p>
            <a:pPr lvl="1">
              <a:lnSpc>
                <a:spcPct val="120000"/>
              </a:lnSpc>
            </a:pPr>
            <a:r>
              <a:rPr lang="tr-TR" dirty="0" smtClean="0"/>
              <a:t>#</a:t>
            </a:r>
            <a:r>
              <a:rPr lang="tr-TR" err="1"/>
              <a:t>include</a:t>
            </a:r>
            <a:r>
              <a:rPr lang="tr-TR"/>
              <a:t> </a:t>
            </a:r>
            <a:r>
              <a:rPr lang="en-US"/>
              <a:t>&lt;</a:t>
            </a:r>
            <a:r>
              <a:rPr lang="en-US"/>
              <a:t>GLFW/glfw3.h</a:t>
            </a:r>
            <a:r>
              <a:rPr lang="en-US" smtClean="0"/>
              <a:t>&gt;</a:t>
            </a:r>
          </a:p>
          <a:p>
            <a:pPr lvl="1">
              <a:lnSpc>
                <a:spcPct val="120000"/>
              </a:lnSpc>
            </a:pPr>
            <a:r>
              <a:rPr lang="en-US" smtClean="0"/>
              <a:t>glfw3.h </a:t>
            </a:r>
            <a:r>
              <a:rPr lang="tr-TR" smtClean="0"/>
              <a:t>ekle</a:t>
            </a:r>
            <a:r>
              <a:rPr lang="en-US" smtClean="0"/>
              <a:t>n</a:t>
            </a:r>
            <a:r>
              <a:rPr lang="tr-TR" smtClean="0"/>
              <a:t>ince </a:t>
            </a:r>
            <a:r>
              <a:rPr lang="tr-TR" dirty="0" err="1" smtClean="0"/>
              <a:t>gl</a:t>
            </a:r>
            <a:r>
              <a:rPr lang="tr-TR" dirty="0" smtClean="0"/>
              <a:t> ve </a:t>
            </a:r>
            <a:r>
              <a:rPr lang="tr-TR" dirty="0" err="1" smtClean="0"/>
              <a:t>glu</a:t>
            </a:r>
            <a:r>
              <a:rPr lang="tr-TR" dirty="0" smtClean="0"/>
              <a:t> otomatik olarak eklenir.</a:t>
            </a:r>
          </a:p>
        </p:txBody>
      </p:sp>
    </p:spTree>
    <p:extLst>
      <p:ext uri="{BB962C8B-B14F-4D97-AF65-F5344CB8AC3E}">
        <p14:creationId xmlns:p14="http://schemas.microsoft.com/office/powerpoint/2010/main" val="37288343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Windows </a:t>
            </a:r>
            <a:r>
              <a:rPr lang="tr-TR" smtClean="0"/>
              <a:t>GL</a:t>
            </a:r>
            <a:r>
              <a:rPr lang="en-US" smtClean="0"/>
              <a:t>AD</a:t>
            </a:r>
            <a:r>
              <a:rPr lang="tr-TR" smtClean="0"/>
              <a:t> Kurulumu</a:t>
            </a:r>
            <a:endParaRPr lang="tr-TR" dirty="0"/>
          </a:p>
        </p:txBody>
      </p:sp>
      <p:sp>
        <p:nvSpPr>
          <p:cNvPr id="3" name="İçerik Yer Tutucusu 2"/>
          <p:cNvSpPr>
            <a:spLocks noGrp="1"/>
          </p:cNvSpPr>
          <p:nvPr>
            <p:ph idx="1"/>
          </p:nvPr>
        </p:nvSpPr>
        <p:spPr>
          <a:xfrm>
            <a:off x="457200" y="1484784"/>
            <a:ext cx="8075240" cy="4968552"/>
          </a:xfrm>
        </p:spPr>
        <p:txBody>
          <a:bodyPr>
            <a:normAutofit fontScale="70000" lnSpcReduction="20000"/>
          </a:bodyPr>
          <a:lstStyle/>
          <a:p>
            <a:pPr>
              <a:lnSpc>
                <a:spcPct val="120000"/>
              </a:lnSpc>
            </a:pPr>
            <a:r>
              <a:rPr lang="en-US" smtClean="0"/>
              <a:t>GLAD internet sayfasından ihtiyacınız olan yükleyiciyi üretip indiriniz.</a:t>
            </a:r>
          </a:p>
          <a:p>
            <a:pPr lvl="1">
              <a:lnSpc>
                <a:spcPct val="120000"/>
              </a:lnSpc>
            </a:pPr>
            <a:r>
              <a:rPr lang="tr-TR" smtClean="0">
                <a:hlinkClick r:id="rId2"/>
              </a:rPr>
              <a:t>https</a:t>
            </a:r>
            <a:r>
              <a:rPr lang="tr-TR">
                <a:hlinkClick r:id="rId2"/>
              </a:rPr>
              <a:t>://</a:t>
            </a:r>
            <a:r>
              <a:rPr lang="tr-TR">
                <a:hlinkClick r:id="rId2"/>
              </a:rPr>
              <a:t>glad.dav1d.de/generated/tmp1guq97rxglad</a:t>
            </a:r>
            <a:r>
              <a:rPr lang="tr-TR" smtClean="0">
                <a:hlinkClick r:id="rId2"/>
              </a:rPr>
              <a:t>/</a:t>
            </a:r>
            <a:endParaRPr lang="en-US" smtClean="0"/>
          </a:p>
          <a:p>
            <a:pPr>
              <a:lnSpc>
                <a:spcPct val="120000"/>
              </a:lnSpc>
            </a:pPr>
            <a:r>
              <a:rPr lang="en-US" smtClean="0"/>
              <a:t>glad</a:t>
            </a:r>
            <a:r>
              <a:rPr lang="tr-TR" smtClean="0"/>
              <a:t> klasörü</a:t>
            </a:r>
            <a:r>
              <a:rPr lang="en-US" smtClean="0"/>
              <a:t>nü</a:t>
            </a:r>
            <a:r>
              <a:rPr lang="tr-TR" smtClean="0"/>
              <a:t> </a:t>
            </a:r>
            <a:r>
              <a:rPr lang="en-US" smtClean="0"/>
              <a:t>ana </a:t>
            </a:r>
            <a:r>
              <a:rPr lang="en-US" smtClean="0"/>
              <a:t>projeler dizinine </a:t>
            </a:r>
            <a:r>
              <a:rPr lang="tr-TR" smtClean="0"/>
              <a:t>kopyalanır</a:t>
            </a:r>
            <a:r>
              <a:rPr lang="en-US" smtClean="0"/>
              <a:t>.</a:t>
            </a:r>
            <a:endParaRPr lang="tr-TR"/>
          </a:p>
          <a:p>
            <a:pPr>
              <a:lnSpc>
                <a:spcPct val="120000"/>
              </a:lnSpc>
            </a:pPr>
            <a:r>
              <a:rPr lang="tr-TR" smtClean="0"/>
              <a:t>Projeye </a:t>
            </a:r>
            <a:r>
              <a:rPr lang="tr-TR" smtClean="0"/>
              <a:t>sağ tıklanıp</a:t>
            </a:r>
            <a:r>
              <a:rPr lang="en-US" smtClean="0"/>
              <a:t> Properties açılır. Pencerenin sol üstündeki Configuration menüsünden All Configurations seçilir.</a:t>
            </a:r>
          </a:p>
          <a:p>
            <a:pPr lvl="1">
              <a:lnSpc>
                <a:spcPct val="120000"/>
              </a:lnSpc>
            </a:pPr>
            <a:r>
              <a:rPr lang="tr-TR" smtClean="0"/>
              <a:t>C/C</a:t>
            </a:r>
            <a:r>
              <a:rPr lang="tr-TR" smtClean="0"/>
              <a:t>++&gt;</a:t>
            </a:r>
            <a:r>
              <a:rPr lang="en-US" smtClean="0"/>
              <a:t>General&gt;</a:t>
            </a:r>
            <a:r>
              <a:rPr lang="tr-TR" smtClean="0"/>
              <a:t>Additional </a:t>
            </a:r>
            <a:r>
              <a:rPr lang="tr-TR" dirty="0" err="1" smtClean="0"/>
              <a:t>Include</a:t>
            </a:r>
            <a:r>
              <a:rPr lang="tr-TR" dirty="0" smtClean="0"/>
              <a:t> Libraries </a:t>
            </a:r>
            <a:r>
              <a:rPr lang="tr-TR" smtClean="0"/>
              <a:t>kısmına </a:t>
            </a:r>
            <a:r>
              <a:rPr lang="en-US" b="1"/>
              <a:t>C</a:t>
            </a:r>
            <a:r>
              <a:rPr lang="en-US" b="1" smtClean="0"/>
              <a:t>:\...\glad\include\ </a:t>
            </a:r>
            <a:r>
              <a:rPr lang="en-US" smtClean="0"/>
              <a:t>yazılır.</a:t>
            </a:r>
          </a:p>
          <a:p>
            <a:pPr lvl="1">
              <a:lnSpc>
                <a:spcPct val="120000"/>
              </a:lnSpc>
            </a:pPr>
            <a:r>
              <a:rPr lang="en-US" smtClean="0"/>
              <a:t>Projenin altında Resource files kısmına direkt  </a:t>
            </a:r>
            <a:r>
              <a:rPr lang="en-US" b="1" smtClean="0"/>
              <a:t>C:\...\glad\src\glad.c  </a:t>
            </a:r>
            <a:r>
              <a:rPr lang="en-US" smtClean="0"/>
              <a:t>dosyası eklenir.</a:t>
            </a:r>
          </a:p>
          <a:p>
            <a:pPr>
              <a:lnSpc>
                <a:spcPct val="120000"/>
              </a:lnSpc>
            </a:pPr>
            <a:r>
              <a:rPr lang="tr-TR" smtClean="0"/>
              <a:t>header </a:t>
            </a:r>
            <a:r>
              <a:rPr lang="tr-TR" dirty="0" smtClean="0"/>
              <a:t>dosyaları programın başına eklenir</a:t>
            </a:r>
            <a:endParaRPr lang="tr-TR" dirty="0"/>
          </a:p>
          <a:p>
            <a:pPr lvl="1">
              <a:lnSpc>
                <a:spcPct val="120000"/>
              </a:lnSpc>
            </a:pPr>
            <a:r>
              <a:rPr lang="tr-TR"/>
              <a:t>#</a:t>
            </a:r>
            <a:r>
              <a:rPr lang="tr-TR"/>
              <a:t>include </a:t>
            </a:r>
            <a:r>
              <a:rPr lang="en-US"/>
              <a:t>&lt;glad/glad.h&gt;</a:t>
            </a:r>
            <a:endParaRPr lang="en-US"/>
          </a:p>
        </p:txBody>
      </p:sp>
    </p:spTree>
    <p:extLst>
      <p:ext uri="{BB962C8B-B14F-4D97-AF65-F5344CB8AC3E}">
        <p14:creationId xmlns:p14="http://schemas.microsoft.com/office/powerpoint/2010/main" val="2751848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Nerelerde Kullanılır?</a:t>
            </a:r>
            <a:endParaRPr lang="tr-TR" dirty="0"/>
          </a:p>
        </p:txBody>
      </p:sp>
      <p:sp>
        <p:nvSpPr>
          <p:cNvPr id="3" name="İçerik Yer Tutucusu 2"/>
          <p:cNvSpPr>
            <a:spLocks noGrp="1"/>
          </p:cNvSpPr>
          <p:nvPr>
            <p:ph idx="1"/>
          </p:nvPr>
        </p:nvSpPr>
        <p:spPr>
          <a:xfrm>
            <a:off x="457200" y="1600200"/>
            <a:ext cx="4762872" cy="4781127"/>
          </a:xfrm>
        </p:spPr>
        <p:txBody>
          <a:bodyPr>
            <a:normAutofit/>
          </a:bodyPr>
          <a:lstStyle/>
          <a:p>
            <a:r>
              <a:rPr lang="en-US" sz="2400"/>
              <a:t>Oyun endüstrisi</a:t>
            </a:r>
            <a:endParaRPr lang="tr-TR" sz="2400"/>
          </a:p>
          <a:p>
            <a:r>
              <a:rPr lang="tr-TR" sz="2400" smtClean="0"/>
              <a:t>Mimari </a:t>
            </a:r>
            <a:r>
              <a:rPr lang="tr-TR" sz="2400" dirty="0" smtClean="0"/>
              <a:t>projeler</a:t>
            </a:r>
          </a:p>
          <a:p>
            <a:r>
              <a:rPr lang="tr-TR" sz="2400" dirty="0" smtClean="0"/>
              <a:t>Bilgisayar destekli tasarım (CAD)</a:t>
            </a:r>
          </a:p>
          <a:p>
            <a:endParaRPr lang="tr-TR" sz="2400" dirty="0" smtClean="0"/>
          </a:p>
          <a:p>
            <a:endParaRPr lang="tr-TR" sz="2400" dirty="0"/>
          </a:p>
        </p:txBody>
      </p:sp>
      <p:pic>
        <p:nvPicPr>
          <p:cNvPr id="8" name="Picture 6" descr="ProETurbine.jpg                                                00026EE4Macintosh HD                   BA80D5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4532273"/>
            <a:ext cx="2808312" cy="207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AADZWDJ0.jpg" descr="AADZWDJ0.jpg"/>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739" y="3521363"/>
            <a:ext cx="3520483" cy="214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2" descr="6 BEST Free Strategy Games on STEAM - YouTube"/>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308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3887" y="4961730"/>
            <a:ext cx="3013961" cy="168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2385" y="1352801"/>
            <a:ext cx="2504352" cy="140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Resim 4"/>
          <p:cNvPicPr>
            <a:picLocks noChangeAspect="1"/>
          </p:cNvPicPr>
          <p:nvPr/>
        </p:nvPicPr>
        <p:blipFill>
          <a:blip r:embed="rId7"/>
          <a:stretch>
            <a:fillRect/>
          </a:stretch>
        </p:blipFill>
        <p:spPr>
          <a:xfrm>
            <a:off x="6952298" y="2836707"/>
            <a:ext cx="2088232" cy="1570221"/>
          </a:xfrm>
          <a:prstGeom prst="rect">
            <a:avLst/>
          </a:prstGeom>
        </p:spPr>
      </p:pic>
    </p:spTree>
    <p:extLst>
      <p:ext uri="{BB962C8B-B14F-4D97-AF65-F5344CB8AC3E}">
        <p14:creationId xmlns:p14="http://schemas.microsoft.com/office/powerpoint/2010/main" val="20393251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Windows </a:t>
            </a:r>
            <a:r>
              <a:rPr lang="tr-TR" smtClean="0"/>
              <a:t>GL</a:t>
            </a:r>
            <a:r>
              <a:rPr lang="en-US" smtClean="0"/>
              <a:t>EW</a:t>
            </a:r>
            <a:r>
              <a:rPr lang="tr-TR" smtClean="0"/>
              <a:t> Kurulumu</a:t>
            </a:r>
            <a:endParaRPr lang="tr-TR" dirty="0"/>
          </a:p>
        </p:txBody>
      </p:sp>
      <p:sp>
        <p:nvSpPr>
          <p:cNvPr id="3" name="İçerik Yer Tutucusu 2"/>
          <p:cNvSpPr>
            <a:spLocks noGrp="1"/>
          </p:cNvSpPr>
          <p:nvPr>
            <p:ph idx="1"/>
          </p:nvPr>
        </p:nvSpPr>
        <p:spPr>
          <a:xfrm>
            <a:off x="457200" y="1484784"/>
            <a:ext cx="8075240" cy="4968552"/>
          </a:xfrm>
        </p:spPr>
        <p:txBody>
          <a:bodyPr>
            <a:normAutofit fontScale="55000" lnSpcReduction="20000"/>
          </a:bodyPr>
          <a:lstStyle/>
          <a:p>
            <a:pPr>
              <a:lnSpc>
                <a:spcPct val="120000"/>
              </a:lnSpc>
            </a:pPr>
            <a:r>
              <a:rPr lang="en-US" smtClean="0"/>
              <a:t>GLEW 2.1.0 önceden derlenmiş binary dosyaları bağlantıdan indirilir</a:t>
            </a:r>
            <a:r>
              <a:rPr lang="tr-TR" smtClean="0"/>
              <a:t>.</a:t>
            </a:r>
            <a:endParaRPr lang="tr-TR" dirty="0" smtClean="0"/>
          </a:p>
          <a:p>
            <a:pPr lvl="1">
              <a:lnSpc>
                <a:spcPct val="120000"/>
              </a:lnSpc>
            </a:pPr>
            <a:r>
              <a:rPr lang="tr-TR">
                <a:hlinkClick r:id="rId2"/>
              </a:rPr>
              <a:t>https://</a:t>
            </a:r>
            <a:r>
              <a:rPr lang="tr-TR">
                <a:hlinkClick r:id="rId2"/>
              </a:rPr>
              <a:t>glew.sourceforge.net</a:t>
            </a:r>
            <a:r>
              <a:rPr lang="tr-TR" smtClean="0">
                <a:hlinkClick r:id="rId2"/>
              </a:rPr>
              <a:t>/</a:t>
            </a:r>
            <a:endParaRPr lang="en-US" smtClean="0"/>
          </a:p>
          <a:p>
            <a:pPr>
              <a:lnSpc>
                <a:spcPct val="120000"/>
              </a:lnSpc>
            </a:pPr>
            <a:r>
              <a:rPr lang="en-US"/>
              <a:t>glew-2.1.0</a:t>
            </a:r>
            <a:r>
              <a:rPr lang="tr-TR" smtClean="0"/>
              <a:t> </a:t>
            </a:r>
            <a:r>
              <a:rPr lang="tr-TR"/>
              <a:t>klasörü </a:t>
            </a:r>
            <a:r>
              <a:rPr lang="en-US" smtClean="0"/>
              <a:t>ana </a:t>
            </a:r>
            <a:r>
              <a:rPr lang="en-US" smtClean="0"/>
              <a:t>projeler dizinine </a:t>
            </a:r>
            <a:r>
              <a:rPr lang="tr-TR" smtClean="0"/>
              <a:t>kopyalanır</a:t>
            </a:r>
            <a:r>
              <a:rPr lang="en-US" smtClean="0"/>
              <a:t>.</a:t>
            </a:r>
            <a:endParaRPr lang="tr-TR"/>
          </a:p>
          <a:p>
            <a:pPr>
              <a:lnSpc>
                <a:spcPct val="120000"/>
              </a:lnSpc>
            </a:pPr>
            <a:r>
              <a:rPr lang="tr-TR" smtClean="0"/>
              <a:t>Projeye </a:t>
            </a:r>
            <a:r>
              <a:rPr lang="tr-TR" smtClean="0"/>
              <a:t>sağ tıklanıp</a:t>
            </a:r>
            <a:r>
              <a:rPr lang="en-US" smtClean="0"/>
              <a:t> Properties açılır. Pencerenin sol üstündeki Configuration menüsünden All Configurations seçilir.</a:t>
            </a:r>
          </a:p>
          <a:p>
            <a:pPr lvl="1">
              <a:lnSpc>
                <a:spcPct val="120000"/>
              </a:lnSpc>
            </a:pPr>
            <a:r>
              <a:rPr lang="tr-TR" smtClean="0"/>
              <a:t>C/C</a:t>
            </a:r>
            <a:r>
              <a:rPr lang="tr-TR" smtClean="0"/>
              <a:t>++&gt;</a:t>
            </a:r>
            <a:r>
              <a:rPr lang="en-US" smtClean="0"/>
              <a:t>General&gt;</a:t>
            </a:r>
            <a:r>
              <a:rPr lang="tr-TR" smtClean="0"/>
              <a:t>Additional </a:t>
            </a:r>
            <a:r>
              <a:rPr lang="tr-TR" dirty="0" err="1" smtClean="0"/>
              <a:t>Include</a:t>
            </a:r>
            <a:r>
              <a:rPr lang="tr-TR" dirty="0" smtClean="0"/>
              <a:t> Libraries </a:t>
            </a:r>
            <a:r>
              <a:rPr lang="tr-TR" smtClean="0"/>
              <a:t>kısmına </a:t>
            </a:r>
            <a:r>
              <a:rPr lang="en-US" b="1"/>
              <a:t>C</a:t>
            </a:r>
            <a:r>
              <a:rPr lang="en-US" b="1" smtClean="0"/>
              <a:t>:\...\glew-2.1.0\include</a:t>
            </a:r>
            <a:r>
              <a:rPr lang="en-US" b="1"/>
              <a:t>\</a:t>
            </a:r>
          </a:p>
          <a:p>
            <a:pPr lvl="1">
              <a:lnSpc>
                <a:spcPct val="120000"/>
              </a:lnSpc>
            </a:pPr>
            <a:r>
              <a:rPr lang="tr-TR" smtClean="0"/>
              <a:t>Linker&gt;</a:t>
            </a:r>
            <a:r>
              <a:rPr lang="en-US" smtClean="0"/>
              <a:t>General&gt;</a:t>
            </a:r>
            <a:r>
              <a:rPr lang="tr-TR" smtClean="0"/>
              <a:t>Additional </a:t>
            </a:r>
            <a:r>
              <a:rPr lang="tr-TR" dirty="0" smtClean="0"/>
              <a:t>Library </a:t>
            </a:r>
            <a:r>
              <a:rPr lang="tr-TR" err="1" smtClean="0"/>
              <a:t>Directories</a:t>
            </a:r>
            <a:r>
              <a:rPr lang="tr-TR" smtClean="0"/>
              <a:t> kısmına</a:t>
            </a:r>
            <a:r>
              <a:rPr lang="en-US" smtClean="0"/>
              <a:t> </a:t>
            </a:r>
            <a:r>
              <a:rPr lang="en-US" b="1"/>
              <a:t>C</a:t>
            </a:r>
            <a:r>
              <a:rPr lang="en-US" b="1" smtClean="0"/>
              <a:t>:\...\</a:t>
            </a:r>
            <a:r>
              <a:rPr lang="en-US" b="1"/>
              <a:t>glew-2.1.0\lib\Release\x64</a:t>
            </a:r>
          </a:p>
          <a:p>
            <a:pPr lvl="1">
              <a:lnSpc>
                <a:spcPct val="120000"/>
              </a:lnSpc>
            </a:pPr>
            <a:r>
              <a:rPr lang="en-US"/>
              <a:t>Linker&gt;Input&gt;Additional Dependencies </a:t>
            </a:r>
            <a:r>
              <a:rPr lang="en-US"/>
              <a:t>kısmına </a:t>
            </a:r>
            <a:r>
              <a:rPr lang="en-US" b="1" smtClean="0"/>
              <a:t>glew32.lib</a:t>
            </a:r>
            <a:endParaRPr lang="en-US" b="1" smtClean="0"/>
          </a:p>
          <a:p>
            <a:pPr marL="338138" indent="0">
              <a:lnSpc>
                <a:spcPct val="120000"/>
              </a:lnSpc>
              <a:buNone/>
            </a:pPr>
            <a:r>
              <a:rPr lang="tr-TR" smtClean="0"/>
              <a:t>yazılır.</a:t>
            </a:r>
            <a:endParaRPr lang="en-US" smtClean="0"/>
          </a:p>
          <a:p>
            <a:pPr>
              <a:lnSpc>
                <a:spcPct val="120000"/>
              </a:lnSpc>
            </a:pPr>
            <a:r>
              <a:rPr lang="tr-TR" sz="3300"/>
              <a:t>C</a:t>
            </a:r>
            <a:r>
              <a:rPr lang="tr-TR" sz="3300" smtClean="0"/>
              <a:t>:\</a:t>
            </a:r>
            <a:r>
              <a:rPr lang="en-US" sz="3300" smtClean="0"/>
              <a:t>...</a:t>
            </a:r>
            <a:r>
              <a:rPr lang="tr-TR" sz="3300" smtClean="0"/>
              <a:t>\</a:t>
            </a:r>
            <a:r>
              <a:rPr lang="tr-TR" sz="3300"/>
              <a:t>glew-2.1.0\bin\Release\x64 </a:t>
            </a:r>
            <a:r>
              <a:rPr lang="tr-TR" sz="3300"/>
              <a:t>klasörü içindeki </a:t>
            </a:r>
            <a:r>
              <a:rPr lang="en-US" sz="3300" smtClean="0"/>
              <a:t>glew32</a:t>
            </a:r>
            <a:r>
              <a:rPr lang="tr-TR" sz="3300" smtClean="0"/>
              <a:t>.dll </a:t>
            </a:r>
            <a:r>
              <a:rPr lang="tr-TR" sz="3300"/>
              <a:t>dosya</a:t>
            </a:r>
            <a:r>
              <a:rPr lang="en-US" sz="3300"/>
              <a:t>s</a:t>
            </a:r>
            <a:r>
              <a:rPr lang="tr-TR" sz="3300"/>
              <a:t>ı</a:t>
            </a:r>
            <a:r>
              <a:rPr lang="en-US" sz="3300"/>
              <a:t> </a:t>
            </a:r>
            <a:r>
              <a:rPr lang="en-US" sz="3300" smtClean="0"/>
              <a:t>derleme sonucunda p</a:t>
            </a:r>
            <a:r>
              <a:rPr lang="tr-TR" sz="3300" smtClean="0"/>
              <a:t>rojenizin </a:t>
            </a:r>
            <a:r>
              <a:rPr lang="tr-TR" sz="3300"/>
              <a:t>altında</a:t>
            </a:r>
            <a:r>
              <a:rPr lang="en-US" sz="3300"/>
              <a:t> </a:t>
            </a:r>
            <a:r>
              <a:rPr lang="en-US" sz="3300" smtClean="0"/>
              <a:t>oluşan </a:t>
            </a:r>
            <a:r>
              <a:rPr lang="en-US" sz="3300"/>
              <a:t>Debug veya Release </a:t>
            </a:r>
            <a:r>
              <a:rPr lang="tr-TR" sz="3300"/>
              <a:t>klasörüne</a:t>
            </a:r>
            <a:r>
              <a:rPr lang="en-US" sz="3300"/>
              <a:t> </a:t>
            </a:r>
            <a:r>
              <a:rPr lang="tr-TR" sz="3300"/>
              <a:t>kopyalanır</a:t>
            </a:r>
            <a:r>
              <a:rPr lang="en-US" sz="3300" smtClean="0"/>
              <a:t>.</a:t>
            </a:r>
          </a:p>
          <a:p>
            <a:pPr>
              <a:lnSpc>
                <a:spcPct val="120000"/>
              </a:lnSpc>
            </a:pPr>
            <a:r>
              <a:rPr lang="tr-TR" smtClean="0"/>
              <a:t>header </a:t>
            </a:r>
            <a:r>
              <a:rPr lang="tr-TR" dirty="0" smtClean="0"/>
              <a:t>dosyaları programın başına eklenir</a:t>
            </a:r>
            <a:endParaRPr lang="tr-TR" dirty="0"/>
          </a:p>
          <a:p>
            <a:pPr lvl="1">
              <a:lnSpc>
                <a:spcPct val="120000"/>
              </a:lnSpc>
            </a:pPr>
            <a:r>
              <a:rPr lang="tr-TR"/>
              <a:t>#include </a:t>
            </a:r>
            <a:r>
              <a:rPr lang="en-US"/>
              <a:t>&lt;</a:t>
            </a:r>
            <a:r>
              <a:rPr lang="en-US" smtClean="0"/>
              <a:t>GL/glew.h&gt;</a:t>
            </a:r>
            <a:endParaRPr lang="en-US"/>
          </a:p>
        </p:txBody>
      </p:sp>
    </p:spTree>
    <p:extLst>
      <p:ext uri="{BB962C8B-B14F-4D97-AF65-F5344CB8AC3E}">
        <p14:creationId xmlns:p14="http://schemas.microsoft.com/office/powerpoint/2010/main" val="1425426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Windows </a:t>
            </a:r>
            <a:r>
              <a:rPr lang="tr-TR"/>
              <a:t>GLUT </a:t>
            </a:r>
            <a:r>
              <a:rPr lang="tr-TR" smtClean="0"/>
              <a:t>Kurulumu</a:t>
            </a:r>
            <a:r>
              <a:rPr lang="en-US" smtClean="0"/>
              <a:t>: Yol 1</a:t>
            </a:r>
            <a:endParaRPr lang="tr-TR" dirty="0"/>
          </a:p>
        </p:txBody>
      </p:sp>
      <p:sp>
        <p:nvSpPr>
          <p:cNvPr id="3" name="İçerik Yer Tutucusu 2"/>
          <p:cNvSpPr>
            <a:spLocks noGrp="1"/>
          </p:cNvSpPr>
          <p:nvPr>
            <p:ph idx="1"/>
          </p:nvPr>
        </p:nvSpPr>
        <p:spPr>
          <a:xfrm>
            <a:off x="457200" y="1484784"/>
            <a:ext cx="8075240" cy="4968552"/>
          </a:xfrm>
        </p:spPr>
        <p:txBody>
          <a:bodyPr>
            <a:normAutofit fontScale="55000" lnSpcReduction="20000"/>
          </a:bodyPr>
          <a:lstStyle/>
          <a:p>
            <a:pPr>
              <a:lnSpc>
                <a:spcPct val="120000"/>
              </a:lnSpc>
            </a:pPr>
            <a:r>
              <a:rPr lang="tr-TR" dirty="0" err="1" smtClean="0"/>
              <a:t>Freeglut</a:t>
            </a:r>
            <a:r>
              <a:rPr lang="tr-TR" dirty="0" smtClean="0"/>
              <a:t> 3.0.0 MSVC Paketi indirilir.</a:t>
            </a:r>
          </a:p>
          <a:p>
            <a:pPr lvl="1">
              <a:lnSpc>
                <a:spcPct val="120000"/>
              </a:lnSpc>
            </a:pPr>
            <a:r>
              <a:rPr lang="tr-TR" smtClean="0"/>
              <a:t>https://www.transmissionzero.co.uk/files/software/development/GLUT/freeglut-MSVC.zip</a:t>
            </a:r>
          </a:p>
          <a:p>
            <a:pPr>
              <a:lnSpc>
                <a:spcPct val="120000"/>
              </a:lnSpc>
            </a:pPr>
            <a:r>
              <a:rPr lang="en-US"/>
              <a:t>Freeglut</a:t>
            </a:r>
            <a:r>
              <a:rPr lang="tr-TR"/>
              <a:t> klasörü </a:t>
            </a:r>
            <a:r>
              <a:rPr lang="en-US" smtClean="0"/>
              <a:t>uygulamanın </a:t>
            </a:r>
            <a:r>
              <a:rPr lang="en-US"/>
              <a:t>direkt </a:t>
            </a:r>
            <a:r>
              <a:rPr lang="en-US" smtClean="0"/>
              <a:t>altına veya ana projeler dizinine </a:t>
            </a:r>
            <a:r>
              <a:rPr lang="tr-TR" smtClean="0"/>
              <a:t>kopyalanır</a:t>
            </a:r>
            <a:r>
              <a:rPr lang="en-US" smtClean="0"/>
              <a:t>.</a:t>
            </a:r>
            <a:endParaRPr lang="tr-TR"/>
          </a:p>
          <a:p>
            <a:pPr>
              <a:lnSpc>
                <a:spcPct val="120000"/>
              </a:lnSpc>
            </a:pPr>
            <a:r>
              <a:rPr lang="tr-TR" smtClean="0"/>
              <a:t>Visual </a:t>
            </a:r>
            <a:r>
              <a:rPr lang="tr-TR" dirty="0" err="1"/>
              <a:t>Studio’da</a:t>
            </a:r>
            <a:r>
              <a:rPr lang="tr-TR" dirty="0"/>
              <a:t> </a:t>
            </a:r>
            <a:r>
              <a:rPr lang="tr-TR" dirty="0" err="1" smtClean="0"/>
              <a:t>Empty</a:t>
            </a:r>
            <a:r>
              <a:rPr lang="tr-TR" dirty="0" smtClean="0"/>
              <a:t> </a:t>
            </a:r>
            <a:r>
              <a:rPr lang="tr-TR"/>
              <a:t>Project </a:t>
            </a:r>
            <a:r>
              <a:rPr lang="tr-TR" smtClean="0"/>
              <a:t>oluşturulur</a:t>
            </a:r>
            <a:r>
              <a:rPr lang="en-US" smtClean="0"/>
              <a:t> ve program dosyası eklenir</a:t>
            </a:r>
            <a:r>
              <a:rPr lang="tr-TR" smtClean="0"/>
              <a:t>.</a:t>
            </a:r>
            <a:endParaRPr lang="tr-TR" dirty="0" smtClean="0"/>
          </a:p>
          <a:p>
            <a:pPr>
              <a:lnSpc>
                <a:spcPct val="120000"/>
              </a:lnSpc>
            </a:pPr>
            <a:r>
              <a:rPr lang="tr-TR" dirty="0" smtClean="0"/>
              <a:t>Projeye </a:t>
            </a:r>
            <a:r>
              <a:rPr lang="tr-TR" smtClean="0"/>
              <a:t>sağ tıklanıp</a:t>
            </a:r>
            <a:r>
              <a:rPr lang="en-US" smtClean="0"/>
              <a:t> Properties açılır. Pencerenin sol üstündeki Configuration menüsünden All Configurations seçilir.</a:t>
            </a:r>
          </a:p>
          <a:p>
            <a:pPr lvl="1">
              <a:lnSpc>
                <a:spcPct val="120000"/>
              </a:lnSpc>
            </a:pPr>
            <a:r>
              <a:rPr lang="tr-TR" smtClean="0"/>
              <a:t>C/C</a:t>
            </a:r>
            <a:r>
              <a:rPr lang="tr-TR" dirty="0" smtClean="0"/>
              <a:t>++&gt;</a:t>
            </a:r>
            <a:r>
              <a:rPr lang="tr-TR" dirty="0" err="1" smtClean="0"/>
              <a:t>Additional</a:t>
            </a:r>
            <a:r>
              <a:rPr lang="tr-TR" dirty="0" smtClean="0"/>
              <a:t> </a:t>
            </a:r>
            <a:r>
              <a:rPr lang="tr-TR" dirty="0" err="1" smtClean="0"/>
              <a:t>Include</a:t>
            </a:r>
            <a:r>
              <a:rPr lang="tr-TR" dirty="0" smtClean="0"/>
              <a:t> Libraries </a:t>
            </a:r>
            <a:r>
              <a:rPr lang="tr-TR" smtClean="0"/>
              <a:t>kısmına </a:t>
            </a:r>
            <a:r>
              <a:rPr lang="en-US" b="1" smtClean="0"/>
              <a:t>C</a:t>
            </a:r>
            <a:r>
              <a:rPr lang="en-US" b="1"/>
              <a:t>:\...FREEGLUT_YOLU</a:t>
            </a:r>
            <a:r>
              <a:rPr lang="en-US" b="1" smtClean="0"/>
              <a:t>…\freeglut\include\GL</a:t>
            </a:r>
            <a:endParaRPr lang="en-US" b="1"/>
          </a:p>
          <a:p>
            <a:pPr lvl="1">
              <a:lnSpc>
                <a:spcPct val="120000"/>
              </a:lnSpc>
            </a:pPr>
            <a:r>
              <a:rPr lang="tr-TR" smtClean="0"/>
              <a:t>Linker&gt;Additional </a:t>
            </a:r>
            <a:r>
              <a:rPr lang="tr-TR" dirty="0" smtClean="0"/>
              <a:t>Library </a:t>
            </a:r>
            <a:r>
              <a:rPr lang="tr-TR" err="1" smtClean="0"/>
              <a:t>Directories</a:t>
            </a:r>
            <a:r>
              <a:rPr lang="tr-TR" smtClean="0"/>
              <a:t> kısmına</a:t>
            </a:r>
            <a:r>
              <a:rPr lang="en-US" smtClean="0"/>
              <a:t> </a:t>
            </a:r>
            <a:r>
              <a:rPr lang="en-US" b="1" smtClean="0"/>
              <a:t>C</a:t>
            </a:r>
            <a:r>
              <a:rPr lang="en-US" b="1"/>
              <a:t>:\...FREEGLUT_YOLU</a:t>
            </a:r>
            <a:r>
              <a:rPr lang="en-US" b="1" smtClean="0"/>
              <a:t>…\freeglut\lib</a:t>
            </a:r>
          </a:p>
          <a:p>
            <a:pPr marL="338138" indent="0">
              <a:lnSpc>
                <a:spcPct val="120000"/>
              </a:lnSpc>
              <a:buNone/>
            </a:pPr>
            <a:r>
              <a:rPr lang="tr-TR" smtClean="0"/>
              <a:t>yazılır.</a:t>
            </a:r>
            <a:endParaRPr lang="en-US" smtClean="0"/>
          </a:p>
          <a:p>
            <a:pPr>
              <a:lnSpc>
                <a:spcPct val="120000"/>
              </a:lnSpc>
            </a:pPr>
            <a:r>
              <a:rPr lang="tr-TR" sz="3300" smtClean="0"/>
              <a:t>bin </a:t>
            </a:r>
            <a:r>
              <a:rPr lang="tr-TR" sz="3300"/>
              <a:t>klasörü içindeki .dll dosya</a:t>
            </a:r>
            <a:r>
              <a:rPr lang="en-US" sz="3300"/>
              <a:t>s</a:t>
            </a:r>
            <a:r>
              <a:rPr lang="tr-TR" sz="3300"/>
              <a:t>ı</a:t>
            </a:r>
            <a:r>
              <a:rPr lang="en-US" sz="3300"/>
              <a:t> </a:t>
            </a:r>
            <a:r>
              <a:rPr lang="en-US" sz="3300" smtClean="0"/>
              <a:t>derleme sonucunda p</a:t>
            </a:r>
            <a:r>
              <a:rPr lang="tr-TR" sz="3300" smtClean="0"/>
              <a:t>rojenizin </a:t>
            </a:r>
            <a:r>
              <a:rPr lang="tr-TR" sz="3300"/>
              <a:t>altında</a:t>
            </a:r>
            <a:r>
              <a:rPr lang="en-US" sz="3300"/>
              <a:t> </a:t>
            </a:r>
            <a:r>
              <a:rPr lang="en-US" sz="3300" smtClean="0"/>
              <a:t>oluşan </a:t>
            </a:r>
            <a:r>
              <a:rPr lang="en-US" sz="3300"/>
              <a:t>Debug veya Release </a:t>
            </a:r>
            <a:r>
              <a:rPr lang="tr-TR" sz="3300"/>
              <a:t>klasörüne</a:t>
            </a:r>
            <a:r>
              <a:rPr lang="en-US" sz="3300"/>
              <a:t> </a:t>
            </a:r>
            <a:r>
              <a:rPr lang="tr-TR" sz="3300"/>
              <a:t>kopyalanır</a:t>
            </a:r>
            <a:r>
              <a:rPr lang="en-US" sz="3300"/>
              <a:t>.</a:t>
            </a:r>
            <a:endParaRPr lang="tr-TR" sz="3300" dirty="0"/>
          </a:p>
          <a:p>
            <a:pPr>
              <a:lnSpc>
                <a:spcPct val="120000"/>
              </a:lnSpc>
            </a:pPr>
            <a:r>
              <a:rPr lang="tr-TR" dirty="0" err="1" smtClean="0"/>
              <a:t>header</a:t>
            </a:r>
            <a:r>
              <a:rPr lang="tr-TR" dirty="0" smtClean="0"/>
              <a:t> dosyaları programın başına eklenir</a:t>
            </a:r>
            <a:endParaRPr lang="tr-TR" dirty="0"/>
          </a:p>
          <a:p>
            <a:pPr lvl="1">
              <a:lnSpc>
                <a:spcPct val="120000"/>
              </a:lnSpc>
            </a:pPr>
            <a:r>
              <a:rPr lang="tr-TR" dirty="0" smtClean="0"/>
              <a:t>#</a:t>
            </a:r>
            <a:r>
              <a:rPr lang="tr-TR" dirty="0" err="1"/>
              <a:t>include</a:t>
            </a:r>
            <a:r>
              <a:rPr lang="tr-TR" dirty="0"/>
              <a:t> </a:t>
            </a:r>
            <a:r>
              <a:rPr lang="tr-TR" dirty="0" smtClean="0"/>
              <a:t>&lt;</a:t>
            </a:r>
            <a:r>
              <a:rPr lang="tr-TR" dirty="0" err="1" smtClean="0"/>
              <a:t>glut.h</a:t>
            </a:r>
            <a:r>
              <a:rPr lang="tr-TR" dirty="0" smtClean="0"/>
              <a:t>&gt;</a:t>
            </a:r>
          </a:p>
          <a:p>
            <a:pPr lvl="1">
              <a:lnSpc>
                <a:spcPct val="120000"/>
              </a:lnSpc>
            </a:pPr>
            <a:r>
              <a:rPr lang="en-US" dirty="0" smtClean="0"/>
              <a:t>glut</a:t>
            </a:r>
            <a:r>
              <a:rPr lang="tr-TR" dirty="0" smtClean="0"/>
              <a:t>‘u ekleyince </a:t>
            </a:r>
            <a:r>
              <a:rPr lang="tr-TR" dirty="0" err="1" smtClean="0"/>
              <a:t>gl</a:t>
            </a:r>
            <a:r>
              <a:rPr lang="tr-TR" dirty="0" smtClean="0"/>
              <a:t> ve </a:t>
            </a:r>
            <a:r>
              <a:rPr lang="tr-TR" dirty="0" err="1" smtClean="0"/>
              <a:t>glu</a:t>
            </a:r>
            <a:r>
              <a:rPr lang="tr-TR" dirty="0" smtClean="0"/>
              <a:t> otomatik olarak eklenir.</a:t>
            </a:r>
          </a:p>
        </p:txBody>
      </p:sp>
    </p:spTree>
    <p:extLst>
      <p:ext uri="{BB962C8B-B14F-4D97-AF65-F5344CB8AC3E}">
        <p14:creationId xmlns:p14="http://schemas.microsoft.com/office/powerpoint/2010/main" val="26784814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Windows </a:t>
            </a:r>
            <a:r>
              <a:rPr lang="tr-TR"/>
              <a:t>GLUT </a:t>
            </a:r>
            <a:r>
              <a:rPr lang="tr-TR" smtClean="0"/>
              <a:t>Kurulumu</a:t>
            </a:r>
            <a:r>
              <a:rPr lang="en-US" smtClean="0"/>
              <a:t>: Yol 2</a:t>
            </a:r>
            <a:endParaRPr lang="tr-TR" dirty="0"/>
          </a:p>
        </p:txBody>
      </p:sp>
      <p:sp>
        <p:nvSpPr>
          <p:cNvPr id="3" name="İçerik Yer Tutucusu 2"/>
          <p:cNvSpPr>
            <a:spLocks noGrp="1"/>
          </p:cNvSpPr>
          <p:nvPr>
            <p:ph idx="1"/>
          </p:nvPr>
        </p:nvSpPr>
        <p:spPr>
          <a:xfrm>
            <a:off x="457200" y="1484784"/>
            <a:ext cx="8075240" cy="5069160"/>
          </a:xfrm>
        </p:spPr>
        <p:txBody>
          <a:bodyPr>
            <a:normAutofit fontScale="70000" lnSpcReduction="20000"/>
          </a:bodyPr>
          <a:lstStyle/>
          <a:p>
            <a:pPr>
              <a:lnSpc>
                <a:spcPct val="120000"/>
              </a:lnSpc>
            </a:pPr>
            <a:r>
              <a:rPr lang="en-US" smtClean="0"/>
              <a:t>Visual Studio son sürümleri ve Visual Studio Community için</a:t>
            </a:r>
            <a:endParaRPr lang="tr-TR" smtClean="0"/>
          </a:p>
          <a:p>
            <a:pPr>
              <a:lnSpc>
                <a:spcPct val="120000"/>
              </a:lnSpc>
            </a:pPr>
            <a:r>
              <a:rPr lang="tr-TR" smtClean="0"/>
              <a:t>Visual </a:t>
            </a:r>
            <a:r>
              <a:rPr lang="tr-TR" dirty="0" err="1"/>
              <a:t>Studio’da</a:t>
            </a:r>
            <a:r>
              <a:rPr lang="tr-TR" dirty="0"/>
              <a:t> </a:t>
            </a:r>
            <a:r>
              <a:rPr lang="tr-TR" dirty="0" err="1" smtClean="0"/>
              <a:t>Empty</a:t>
            </a:r>
            <a:r>
              <a:rPr lang="tr-TR" dirty="0" smtClean="0"/>
              <a:t> </a:t>
            </a:r>
            <a:r>
              <a:rPr lang="tr-TR"/>
              <a:t>Project </a:t>
            </a:r>
            <a:r>
              <a:rPr lang="tr-TR" smtClean="0"/>
              <a:t>oluşturulur</a:t>
            </a:r>
            <a:r>
              <a:rPr lang="en-US"/>
              <a:t> ve program dosyası eklenir.</a:t>
            </a:r>
            <a:endParaRPr lang="tr-TR" dirty="0" smtClean="0"/>
          </a:p>
          <a:p>
            <a:pPr>
              <a:lnSpc>
                <a:spcPct val="120000"/>
              </a:lnSpc>
            </a:pPr>
            <a:r>
              <a:rPr lang="tr-TR" dirty="0" smtClean="0"/>
              <a:t>Projeye </a:t>
            </a:r>
            <a:r>
              <a:rPr lang="tr-TR" smtClean="0"/>
              <a:t>sağ tıklanıp</a:t>
            </a:r>
            <a:r>
              <a:rPr lang="en-US"/>
              <a:t> </a:t>
            </a:r>
            <a:r>
              <a:rPr lang="en-US" smtClean="0"/>
              <a:t>Manage NuGet Packages seçeneği seçilir.</a:t>
            </a:r>
            <a:endParaRPr lang="tr-TR" dirty="0" smtClean="0"/>
          </a:p>
          <a:p>
            <a:pPr>
              <a:lnSpc>
                <a:spcPct val="120000"/>
              </a:lnSpc>
            </a:pPr>
            <a:r>
              <a:rPr lang="en-US" smtClean="0"/>
              <a:t>Browse sekmesine tıklanıp freeglut indirilir.</a:t>
            </a:r>
            <a:endParaRPr lang="tr-TR" dirty="0"/>
          </a:p>
          <a:p>
            <a:pPr>
              <a:lnSpc>
                <a:spcPct val="120000"/>
              </a:lnSpc>
            </a:pPr>
            <a:r>
              <a:rPr lang="en-US" smtClean="0"/>
              <a:t>Uygulamanın altında packages klasörü içerisinde bulunan .h ve .lib dosyalarına bir önceki slaytta açıklandığı şekilde projenin özellikler kısmından bağlantı verilir.</a:t>
            </a:r>
            <a:endParaRPr lang="tr-TR" dirty="0" smtClean="0"/>
          </a:p>
          <a:p>
            <a:pPr>
              <a:lnSpc>
                <a:spcPct val="120000"/>
              </a:lnSpc>
            </a:pPr>
            <a:r>
              <a:rPr lang="tr-TR" dirty="0" err="1" smtClean="0"/>
              <a:t>header</a:t>
            </a:r>
            <a:r>
              <a:rPr lang="tr-TR" dirty="0" smtClean="0"/>
              <a:t> dosyaları programın başına eklenir</a:t>
            </a:r>
            <a:endParaRPr lang="tr-TR" dirty="0"/>
          </a:p>
          <a:p>
            <a:pPr lvl="1">
              <a:lnSpc>
                <a:spcPct val="120000"/>
              </a:lnSpc>
            </a:pPr>
            <a:r>
              <a:rPr lang="tr-TR" dirty="0" smtClean="0"/>
              <a:t>#</a:t>
            </a:r>
            <a:r>
              <a:rPr lang="tr-TR" dirty="0" err="1"/>
              <a:t>include</a:t>
            </a:r>
            <a:r>
              <a:rPr lang="tr-TR" dirty="0"/>
              <a:t> </a:t>
            </a:r>
            <a:r>
              <a:rPr lang="tr-TR" dirty="0" smtClean="0"/>
              <a:t>&lt;</a:t>
            </a:r>
            <a:r>
              <a:rPr lang="tr-TR" dirty="0" err="1" smtClean="0"/>
              <a:t>glut.h</a:t>
            </a:r>
            <a:r>
              <a:rPr lang="tr-TR" dirty="0" smtClean="0"/>
              <a:t>&gt;</a:t>
            </a:r>
          </a:p>
          <a:p>
            <a:pPr lvl="1">
              <a:lnSpc>
                <a:spcPct val="120000"/>
              </a:lnSpc>
            </a:pPr>
            <a:r>
              <a:rPr lang="en-US" dirty="0" smtClean="0"/>
              <a:t>glut</a:t>
            </a:r>
            <a:r>
              <a:rPr lang="tr-TR" dirty="0" smtClean="0"/>
              <a:t>‘u ekleyince </a:t>
            </a:r>
            <a:r>
              <a:rPr lang="tr-TR" dirty="0" err="1" smtClean="0"/>
              <a:t>gl</a:t>
            </a:r>
            <a:r>
              <a:rPr lang="tr-TR" dirty="0" smtClean="0"/>
              <a:t> ve </a:t>
            </a:r>
            <a:r>
              <a:rPr lang="tr-TR" dirty="0" err="1" smtClean="0"/>
              <a:t>glu</a:t>
            </a:r>
            <a:r>
              <a:rPr lang="tr-TR" dirty="0" smtClean="0"/>
              <a:t> otomatik olarak eklenir.</a:t>
            </a:r>
          </a:p>
        </p:txBody>
      </p:sp>
    </p:spTree>
    <p:extLst>
      <p:ext uri="{BB962C8B-B14F-4D97-AF65-F5344CB8AC3E}">
        <p14:creationId xmlns:p14="http://schemas.microsoft.com/office/powerpoint/2010/main" val="6207804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Linux GLUT </a:t>
            </a:r>
            <a:r>
              <a:rPr lang="tr-TR" dirty="0"/>
              <a:t>Kurulumu</a:t>
            </a:r>
          </a:p>
        </p:txBody>
      </p:sp>
      <p:sp>
        <p:nvSpPr>
          <p:cNvPr id="3" name="İçerik Yer Tutucusu 2"/>
          <p:cNvSpPr>
            <a:spLocks noGrp="1"/>
          </p:cNvSpPr>
          <p:nvPr>
            <p:ph idx="1"/>
          </p:nvPr>
        </p:nvSpPr>
        <p:spPr/>
        <p:txBody>
          <a:bodyPr>
            <a:noAutofit/>
          </a:bodyPr>
          <a:lstStyle/>
          <a:p>
            <a:r>
              <a:rPr lang="tr-TR" sz="2400" dirty="0" smtClean="0"/>
              <a:t>Şu komutlar terminalde çalıştırılır.</a:t>
            </a:r>
          </a:p>
          <a:p>
            <a:pPr lvl="1"/>
            <a:r>
              <a:rPr lang="tr-TR" sz="2000" dirty="0" err="1" smtClean="0"/>
              <a:t>sudo</a:t>
            </a:r>
            <a:r>
              <a:rPr lang="tr-TR" sz="2000" dirty="0" smtClean="0"/>
              <a:t> </a:t>
            </a:r>
            <a:r>
              <a:rPr lang="tr-TR" sz="2000" dirty="0" err="1"/>
              <a:t>apt-get</a:t>
            </a:r>
            <a:r>
              <a:rPr lang="tr-TR" sz="2000" dirty="0"/>
              <a:t> </a:t>
            </a:r>
            <a:r>
              <a:rPr lang="tr-TR" sz="2000" dirty="0" err="1" smtClean="0"/>
              <a:t>update</a:t>
            </a:r>
            <a:endParaRPr lang="tr-TR" sz="2000" dirty="0"/>
          </a:p>
          <a:p>
            <a:pPr lvl="1"/>
            <a:r>
              <a:rPr lang="tr-TR" sz="2400" smtClean="0"/>
              <a:t>sudo </a:t>
            </a:r>
            <a:r>
              <a:rPr lang="tr-TR" sz="2400" dirty="0" err="1"/>
              <a:t>apt-get</a:t>
            </a:r>
            <a:r>
              <a:rPr lang="tr-TR" sz="2400" dirty="0"/>
              <a:t> </a:t>
            </a:r>
            <a:r>
              <a:rPr lang="tr-TR" sz="2400" dirty="0" err="1"/>
              <a:t>install</a:t>
            </a:r>
            <a:r>
              <a:rPr lang="tr-TR" sz="2400" dirty="0"/>
              <a:t> libglu1-mesa-dev freeglut3-dev </a:t>
            </a:r>
            <a:r>
              <a:rPr lang="tr-TR" sz="2400" dirty="0" err="1"/>
              <a:t>mesa</a:t>
            </a:r>
            <a:r>
              <a:rPr lang="tr-TR" sz="2400" dirty="0"/>
              <a:t>-</a:t>
            </a:r>
            <a:r>
              <a:rPr lang="tr-TR" sz="2400" dirty="0" err="1"/>
              <a:t>common</a:t>
            </a:r>
            <a:r>
              <a:rPr lang="tr-TR" sz="2400" dirty="0"/>
              <a:t>-dev	</a:t>
            </a:r>
          </a:p>
          <a:p>
            <a:pPr marL="457200" lvl="1" indent="0">
              <a:buNone/>
            </a:pPr>
            <a:r>
              <a:rPr lang="tr-TR" sz="2400" dirty="0" smtClean="0"/>
              <a:t>	VEYA</a:t>
            </a:r>
            <a:r>
              <a:rPr lang="tr-TR" sz="2400" dirty="0"/>
              <a:t>	</a:t>
            </a:r>
            <a:endParaRPr lang="tr-TR" sz="2400" dirty="0" smtClean="0"/>
          </a:p>
          <a:p>
            <a:pPr lvl="1"/>
            <a:r>
              <a:rPr lang="tr-TR" sz="2400" dirty="0" err="1" smtClean="0"/>
              <a:t>sudo</a:t>
            </a:r>
            <a:r>
              <a:rPr lang="tr-TR" sz="2400" dirty="0" smtClean="0"/>
              <a:t> </a:t>
            </a:r>
            <a:r>
              <a:rPr lang="tr-TR" sz="2400" dirty="0" err="1"/>
              <a:t>apt-get</a:t>
            </a:r>
            <a:r>
              <a:rPr lang="tr-TR" sz="2400" dirty="0"/>
              <a:t> </a:t>
            </a:r>
            <a:r>
              <a:rPr lang="tr-TR" sz="2400" dirty="0" err="1"/>
              <a:t>install</a:t>
            </a:r>
            <a:r>
              <a:rPr lang="tr-TR" sz="2400" dirty="0"/>
              <a:t> freeglut3-dev</a:t>
            </a:r>
          </a:p>
          <a:p>
            <a:r>
              <a:rPr lang="tr-TR" sz="2400" smtClean="0"/>
              <a:t>Uygulama </a:t>
            </a:r>
            <a:r>
              <a:rPr lang="tr-TR" sz="2400" dirty="0" err="1"/>
              <a:t>uyg</a:t>
            </a:r>
            <a:r>
              <a:rPr lang="tr-TR" sz="2400" dirty="0"/>
              <a:t> adı altında </a:t>
            </a:r>
            <a:r>
              <a:rPr lang="tr-TR" sz="2400" dirty="0" smtClean="0"/>
              <a:t>derlenir.</a:t>
            </a:r>
            <a:endParaRPr lang="tr-TR" sz="2400" dirty="0"/>
          </a:p>
          <a:p>
            <a:pPr lvl="1"/>
            <a:r>
              <a:rPr lang="tr-TR" sz="2000" dirty="0" err="1"/>
              <a:t>cpp</a:t>
            </a:r>
            <a:r>
              <a:rPr lang="tr-TR" sz="2000" dirty="0"/>
              <a:t> dosyası masaüstünde ise önce bu dizine </a:t>
            </a:r>
            <a:r>
              <a:rPr lang="tr-TR" sz="2000" dirty="0" smtClean="0"/>
              <a:t>gidilir</a:t>
            </a:r>
            <a:endParaRPr lang="tr-TR" sz="2000" dirty="0"/>
          </a:p>
          <a:p>
            <a:pPr lvl="1"/>
            <a:r>
              <a:rPr lang="tr-TR" sz="2000" dirty="0"/>
              <a:t>$ cd </a:t>
            </a:r>
            <a:r>
              <a:rPr lang="tr-TR" sz="2000" dirty="0" smtClean="0"/>
              <a:t>Desktop</a:t>
            </a:r>
          </a:p>
          <a:p>
            <a:pPr lvl="1"/>
            <a:r>
              <a:rPr lang="tr-TR" sz="2000" dirty="0" smtClean="0"/>
              <a:t>$ </a:t>
            </a:r>
            <a:r>
              <a:rPr lang="tr-TR" sz="2000" dirty="0"/>
              <a:t>g++ uygulama.cpp -o </a:t>
            </a:r>
            <a:r>
              <a:rPr lang="tr-TR" sz="2000" dirty="0" err="1"/>
              <a:t>uyg</a:t>
            </a:r>
            <a:r>
              <a:rPr lang="tr-TR" sz="2000" dirty="0"/>
              <a:t> -</a:t>
            </a:r>
            <a:r>
              <a:rPr lang="tr-TR" sz="2000" dirty="0" err="1"/>
              <a:t>lglut</a:t>
            </a:r>
            <a:r>
              <a:rPr lang="tr-TR" sz="2000" dirty="0"/>
              <a:t> -</a:t>
            </a:r>
            <a:r>
              <a:rPr lang="tr-TR" sz="2000" dirty="0" err="1"/>
              <a:t>lGLU</a:t>
            </a:r>
            <a:r>
              <a:rPr lang="tr-TR" sz="2000" dirty="0"/>
              <a:t> -</a:t>
            </a:r>
            <a:r>
              <a:rPr lang="tr-TR" sz="2000" dirty="0" err="1" smtClean="0"/>
              <a:t>lGL</a:t>
            </a:r>
            <a:endParaRPr lang="tr-TR" sz="2000" dirty="0"/>
          </a:p>
          <a:p>
            <a:r>
              <a:rPr lang="tr-TR" sz="2400" dirty="0"/>
              <a:t>Uygulama </a:t>
            </a:r>
            <a:r>
              <a:rPr lang="tr-TR" sz="2400" dirty="0" smtClean="0"/>
              <a:t>çalıştırılır.</a:t>
            </a:r>
            <a:endParaRPr lang="tr-TR" sz="2400" dirty="0"/>
          </a:p>
          <a:p>
            <a:pPr lvl="1"/>
            <a:r>
              <a:rPr lang="tr-TR" sz="2000" dirty="0"/>
              <a:t>$ ./</a:t>
            </a:r>
            <a:r>
              <a:rPr lang="tr-TR" sz="2000" dirty="0" err="1"/>
              <a:t>uyg</a:t>
            </a:r>
            <a:endParaRPr lang="tr-TR" sz="2000" dirty="0"/>
          </a:p>
        </p:txBody>
      </p:sp>
    </p:spTree>
    <p:extLst>
      <p:ext uri="{BB962C8B-B14F-4D97-AF65-F5344CB8AC3E}">
        <p14:creationId xmlns:p14="http://schemas.microsoft.com/office/powerpoint/2010/main" val="37693255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OpenGL</a:t>
            </a:r>
            <a:r>
              <a:rPr lang="tr-TR" dirty="0" smtClean="0"/>
              <a:t> Konfigürasyonu</a:t>
            </a:r>
            <a:br>
              <a:rPr lang="tr-TR" dirty="0" smtClean="0"/>
            </a:br>
            <a:r>
              <a:rPr lang="tr-TR" dirty="0" smtClean="0"/>
              <a:t>Daha Fazla Bilgi için</a:t>
            </a:r>
            <a:endParaRPr lang="tr-TR" dirty="0"/>
          </a:p>
        </p:txBody>
      </p:sp>
      <p:sp>
        <p:nvSpPr>
          <p:cNvPr id="3" name="İçerik Yer Tutucusu 2"/>
          <p:cNvSpPr>
            <a:spLocks noGrp="1"/>
          </p:cNvSpPr>
          <p:nvPr>
            <p:ph idx="1"/>
          </p:nvPr>
        </p:nvSpPr>
        <p:spPr/>
        <p:txBody>
          <a:bodyPr>
            <a:normAutofit/>
          </a:bodyPr>
          <a:lstStyle/>
          <a:p>
            <a:r>
              <a:rPr lang="tr-TR" sz="2800" dirty="0" err="1" smtClean="0"/>
              <a:t>FreeGLUT</a:t>
            </a:r>
            <a:r>
              <a:rPr lang="tr-TR" sz="2800" dirty="0" smtClean="0"/>
              <a:t> kütüphanesi (kaynak kodları)</a:t>
            </a:r>
          </a:p>
          <a:p>
            <a:pPr marL="0" indent="0" algn="ctr">
              <a:buNone/>
            </a:pPr>
            <a:r>
              <a:rPr lang="tr-TR" sz="2000" dirty="0" smtClean="0"/>
              <a:t>	</a:t>
            </a:r>
            <a:r>
              <a:rPr lang="tr-TR" sz="2000" dirty="0">
                <a:hlinkClick r:id="rId3"/>
              </a:rPr>
              <a:t>http://</a:t>
            </a:r>
            <a:r>
              <a:rPr lang="tr-TR" sz="2000">
                <a:hlinkClick r:id="rId3"/>
              </a:rPr>
              <a:t>freeglut.sourceforge.net</a:t>
            </a:r>
            <a:r>
              <a:rPr lang="tr-TR" sz="2000" smtClean="0">
                <a:hlinkClick r:id="rId3"/>
              </a:rPr>
              <a:t>/</a:t>
            </a:r>
            <a:r>
              <a:rPr lang="en-US" sz="2000" smtClean="0"/>
              <a:t> </a:t>
            </a:r>
          </a:p>
          <a:p>
            <a:pPr marL="0" indent="0">
              <a:buNone/>
            </a:pPr>
            <a:r>
              <a:rPr lang="en-US" sz="2800" smtClean="0"/>
              <a:t>adresinden indirilip cmake ile en baştan derlenebilir.</a:t>
            </a:r>
          </a:p>
          <a:p>
            <a:pPr lvl="1"/>
            <a:r>
              <a:rPr lang="en-US" sz="2400"/>
              <a:t>Mac kullanıcıları </a:t>
            </a:r>
            <a:r>
              <a:rPr lang="en-US" sz="2400" smtClean="0"/>
              <a:t>derlenmiş bulamıyorsa düşünebilir.</a:t>
            </a:r>
            <a:endParaRPr lang="tr-TR" sz="2400" dirty="0"/>
          </a:p>
          <a:p>
            <a:r>
              <a:rPr lang="tr-TR" sz="2800" dirty="0" err="1" smtClean="0"/>
              <a:t>Ubuntu</a:t>
            </a:r>
            <a:r>
              <a:rPr lang="tr-TR" sz="2800" dirty="0" smtClean="0"/>
              <a:t> </a:t>
            </a:r>
            <a:r>
              <a:rPr lang="tr-TR" sz="2800" err="1" smtClean="0"/>
              <a:t>OpenGL</a:t>
            </a:r>
            <a:r>
              <a:rPr lang="tr-TR" sz="2800" smtClean="0"/>
              <a:t> konfigürasyonu</a:t>
            </a:r>
            <a:r>
              <a:rPr lang="en-US" sz="2800" smtClean="0"/>
              <a:t> için,</a:t>
            </a:r>
            <a:endParaRPr lang="tr-TR" sz="2800" dirty="0" smtClean="0"/>
          </a:p>
          <a:p>
            <a:pPr marL="0" indent="0" algn="ctr">
              <a:buNone/>
            </a:pPr>
            <a:r>
              <a:rPr lang="tr-TR" sz="2000" smtClean="0">
                <a:hlinkClick r:id="rId4"/>
              </a:rPr>
              <a:t>https</a:t>
            </a:r>
            <a:r>
              <a:rPr lang="tr-TR" sz="2000" dirty="0" smtClean="0">
                <a:hlinkClick r:id="rId4"/>
              </a:rPr>
              <a:t>://www.geeksforgeeks.org/getting-started-with-opengl/</a:t>
            </a:r>
            <a:endParaRPr lang="tr-TR" sz="2000" dirty="0" smtClean="0"/>
          </a:p>
          <a:p>
            <a:r>
              <a:rPr lang="tr-TR" sz="2800" dirty="0"/>
              <a:t>Windows </a:t>
            </a:r>
            <a:r>
              <a:rPr lang="tr-TR" sz="2800" err="1"/>
              <a:t>OpenGL</a:t>
            </a:r>
            <a:r>
              <a:rPr lang="tr-TR" sz="2800"/>
              <a:t> </a:t>
            </a:r>
            <a:r>
              <a:rPr lang="tr-TR" sz="2800" smtClean="0"/>
              <a:t>konfigürasyonu</a:t>
            </a:r>
            <a:r>
              <a:rPr lang="en-US" sz="2800" smtClean="0"/>
              <a:t> için,</a:t>
            </a:r>
            <a:endParaRPr lang="tr-TR" sz="2800" dirty="0">
              <a:hlinkClick r:id="rId5"/>
            </a:endParaRPr>
          </a:p>
          <a:p>
            <a:pPr marL="0" indent="0" algn="ctr">
              <a:buNone/>
            </a:pPr>
            <a:r>
              <a:rPr lang="en-US" sz="2800" smtClean="0"/>
              <a:t>freeglut/Readme.txt</a:t>
            </a:r>
            <a:endParaRPr lang="tr-TR" sz="2800" dirty="0"/>
          </a:p>
          <a:p>
            <a:pPr marL="0" indent="0">
              <a:buNone/>
            </a:pPr>
            <a:endParaRPr lang="tr-TR" sz="2800" dirty="0"/>
          </a:p>
          <a:p>
            <a:pPr marL="0" indent="0">
              <a:buNone/>
            </a:pPr>
            <a:endParaRPr lang="tr-TR" sz="2800" dirty="0"/>
          </a:p>
        </p:txBody>
      </p:sp>
    </p:spTree>
    <p:extLst>
      <p:ext uri="{BB962C8B-B14F-4D97-AF65-F5344CB8AC3E}">
        <p14:creationId xmlns:p14="http://schemas.microsoft.com/office/powerpoint/2010/main" val="31743366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smtClean="0"/>
              <a:t>GL</a:t>
            </a:r>
            <a:r>
              <a:rPr lang="tr-TR" smtClean="0"/>
              <a:t> </a:t>
            </a:r>
            <a:r>
              <a:rPr lang="en-US" smtClean="0"/>
              <a:t>Kütüphaneleri</a:t>
            </a:r>
            <a:r>
              <a:rPr lang="tr-TR" smtClean="0"/>
              <a:t> </a:t>
            </a:r>
            <a:r>
              <a:rPr lang="tr-TR" dirty="0"/>
              <a:t>Kurulumu</a:t>
            </a:r>
          </a:p>
        </p:txBody>
      </p:sp>
      <p:sp>
        <p:nvSpPr>
          <p:cNvPr id="3" name="İçerik Yer Tutucusu 2"/>
          <p:cNvSpPr>
            <a:spLocks noGrp="1"/>
          </p:cNvSpPr>
          <p:nvPr>
            <p:ph idx="1"/>
          </p:nvPr>
        </p:nvSpPr>
        <p:spPr/>
        <p:txBody>
          <a:bodyPr>
            <a:normAutofit/>
          </a:bodyPr>
          <a:lstStyle/>
          <a:p>
            <a:r>
              <a:rPr lang="en-US" sz="2800" smtClean="0"/>
              <a:t>.h, .lib ve .dll dosyalarının bağlantı ayarları her yeni oluşturulan proje için tekrarlanmalıdır.</a:t>
            </a:r>
          </a:p>
          <a:p>
            <a:r>
              <a:rPr lang="tr-TR" sz="2800" smtClean="0"/>
              <a:t>64 </a:t>
            </a:r>
            <a:r>
              <a:rPr lang="tr-TR" sz="2800" dirty="0"/>
              <a:t>bit kullanarak projelerini derleyecek olanlar </a:t>
            </a:r>
            <a:r>
              <a:rPr lang="tr-TR" sz="2800" dirty="0" err="1"/>
              <a:t>lib</a:t>
            </a:r>
            <a:r>
              <a:rPr lang="tr-TR" sz="2800" dirty="0"/>
              <a:t> ve bin içerisindeki x64 </a:t>
            </a:r>
            <a:r>
              <a:rPr lang="tr-TR" sz="2800"/>
              <a:t>klasörlerinde </a:t>
            </a:r>
            <a:r>
              <a:rPr lang="tr-TR" sz="2800" smtClean="0"/>
              <a:t>buluna</a:t>
            </a:r>
            <a:r>
              <a:rPr lang="en-US" sz="2800" smtClean="0"/>
              <a:t>n</a:t>
            </a:r>
            <a:r>
              <a:rPr lang="tr-TR" sz="2800" smtClean="0"/>
              <a:t> </a:t>
            </a:r>
            <a:r>
              <a:rPr lang="tr-TR" sz="2800" dirty="0"/>
              <a:t>.</a:t>
            </a:r>
            <a:r>
              <a:rPr lang="tr-TR" sz="2800" err="1"/>
              <a:t>lib</a:t>
            </a:r>
            <a:r>
              <a:rPr lang="tr-TR" sz="2800"/>
              <a:t> </a:t>
            </a:r>
            <a:r>
              <a:rPr lang="tr-TR" sz="2800" smtClean="0"/>
              <a:t>ve .dll </a:t>
            </a:r>
            <a:r>
              <a:rPr lang="en-US" sz="2800" smtClean="0"/>
              <a:t>dosyalarına referans vermeli veya bunları kullanmalıdır</a:t>
            </a:r>
            <a:r>
              <a:rPr lang="tr-TR" sz="2800" smtClean="0"/>
              <a:t>. </a:t>
            </a:r>
            <a:endParaRPr lang="tr-TR" sz="2800" dirty="0" smtClean="0"/>
          </a:p>
          <a:p>
            <a:endParaRPr lang="tr-TR" sz="2800" dirty="0"/>
          </a:p>
        </p:txBody>
      </p:sp>
    </p:spTree>
    <p:extLst>
      <p:ext uri="{BB962C8B-B14F-4D97-AF65-F5344CB8AC3E}">
        <p14:creationId xmlns:p14="http://schemas.microsoft.com/office/powerpoint/2010/main" val="41131815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a:bodyPr>
          <a:lstStyle/>
          <a:p>
            <a:r>
              <a:rPr lang="en-US" altLang="tr-TR" smtClean="0"/>
              <a:t>Ön Çalışma</a:t>
            </a:r>
            <a:endParaRPr lang="en-US" altLang="tr-TR" dirty="0" smtClean="0"/>
          </a:p>
        </p:txBody>
      </p:sp>
      <p:sp>
        <p:nvSpPr>
          <p:cNvPr id="8" name="İçerik Yer Tutucusu 2"/>
          <p:cNvSpPr>
            <a:spLocks noGrp="1"/>
          </p:cNvSpPr>
          <p:nvPr>
            <p:ph idx="1"/>
          </p:nvPr>
        </p:nvSpPr>
        <p:spPr>
          <a:xfrm>
            <a:off x="539552" y="1556792"/>
            <a:ext cx="7920880" cy="4320480"/>
          </a:xfrm>
        </p:spPr>
        <p:txBody>
          <a:bodyPr>
            <a:normAutofit fontScale="70000" lnSpcReduction="20000"/>
          </a:bodyPr>
          <a:lstStyle/>
          <a:p>
            <a:pPr>
              <a:lnSpc>
                <a:spcPct val="120000"/>
              </a:lnSpc>
              <a:spcBef>
                <a:spcPts val="600"/>
              </a:spcBef>
            </a:pPr>
            <a:r>
              <a:rPr lang="en-US" altLang="tr-TR" smtClean="0"/>
              <a:t>İşletim sisteminize göre uygun arayüzleri kullanarak kendi bilgisayar sisteminizde kullanılan ekran kartının modelini tespit ediniz.</a:t>
            </a:r>
          </a:p>
          <a:p>
            <a:pPr lvl="1">
              <a:lnSpc>
                <a:spcPct val="120000"/>
              </a:lnSpc>
              <a:spcBef>
                <a:spcPts val="600"/>
              </a:spcBef>
            </a:pPr>
            <a:r>
              <a:rPr lang="en-US" altLang="tr-TR" smtClean="0"/>
              <a:t>Windows için bu amaçla Aygıt Yöneticisini kullanabilirsiniz.</a:t>
            </a:r>
            <a:endParaRPr lang="tr-TR" altLang="tr-TR" dirty="0" smtClean="0"/>
          </a:p>
          <a:p>
            <a:pPr>
              <a:lnSpc>
                <a:spcPct val="120000"/>
              </a:lnSpc>
              <a:spcBef>
                <a:spcPts val="600"/>
              </a:spcBef>
            </a:pPr>
            <a:r>
              <a:rPr lang="en-US" altLang="tr-TR" smtClean="0"/>
              <a:t>Arama motorunda </a:t>
            </a:r>
            <a:endParaRPr lang="en-US" altLang="tr-TR" smtClean="0"/>
          </a:p>
          <a:p>
            <a:pPr lvl="1">
              <a:lnSpc>
                <a:spcPct val="120000"/>
              </a:lnSpc>
              <a:spcBef>
                <a:spcPts val="600"/>
              </a:spcBef>
            </a:pPr>
            <a:r>
              <a:rPr lang="en-US" altLang="tr-TR" smtClean="0"/>
              <a:t>“&lt;&lt;</a:t>
            </a:r>
            <a:r>
              <a:rPr lang="en-US" altLang="tr-TR" smtClean="0"/>
              <a:t>ekran kartı modeliniz&gt;&gt; </a:t>
            </a:r>
            <a:r>
              <a:rPr lang="en-US" altLang="tr-TR" smtClean="0"/>
              <a:t>hardware\technical </a:t>
            </a:r>
            <a:r>
              <a:rPr lang="en-US" altLang="tr-TR" smtClean="0"/>
              <a:t>specifications“ </a:t>
            </a:r>
            <a:r>
              <a:rPr lang="en-US" altLang="tr-TR" smtClean="0"/>
              <a:t>	</a:t>
            </a:r>
          </a:p>
          <a:p>
            <a:pPr marL="742950" indent="0">
              <a:lnSpc>
                <a:spcPct val="120000"/>
              </a:lnSpc>
              <a:spcBef>
                <a:spcPts val="600"/>
              </a:spcBef>
              <a:buNone/>
            </a:pPr>
            <a:r>
              <a:rPr lang="en-US" altLang="tr-TR" smtClean="0"/>
              <a:t>şeklinde </a:t>
            </a:r>
            <a:r>
              <a:rPr lang="en-US" altLang="tr-TR" smtClean="0"/>
              <a:t>bir arama yapıp ekran kartınızın donanım özellikleri, desteklediği kütüphaneler benzeri bilgileri araştırınız.</a:t>
            </a:r>
          </a:p>
          <a:p>
            <a:pPr>
              <a:lnSpc>
                <a:spcPct val="120000"/>
              </a:lnSpc>
              <a:spcBef>
                <a:spcPts val="600"/>
              </a:spcBef>
            </a:pPr>
            <a:r>
              <a:rPr lang="en-US" altLang="tr-TR" smtClean="0"/>
              <a:t>Araştırmanız </a:t>
            </a:r>
            <a:r>
              <a:rPr lang="en-US" altLang="tr-TR" smtClean="0"/>
              <a:t>sonucunda edindiğiniz bu bilgileri </a:t>
            </a:r>
            <a:r>
              <a:rPr lang="en-US" altLang="tr-TR"/>
              <a:t>1 sayfalık </a:t>
            </a:r>
            <a:r>
              <a:rPr lang="en-US" altLang="tr-TR"/>
              <a:t>bir </a:t>
            </a:r>
            <a:r>
              <a:rPr lang="en-US" altLang="tr-TR" smtClean="0"/>
              <a:t>rapor haline getirip sisteme yükleyiniz</a:t>
            </a:r>
            <a:r>
              <a:rPr lang="en-US" altLang="tr-TR" smtClean="0"/>
              <a:t>.</a:t>
            </a:r>
            <a:endParaRPr lang="en-US" altLang="tr-TR" smtClean="0"/>
          </a:p>
          <a:p>
            <a:pPr>
              <a:lnSpc>
                <a:spcPct val="120000"/>
              </a:lnSpc>
              <a:spcBef>
                <a:spcPts val="600"/>
              </a:spcBef>
            </a:pPr>
            <a:endParaRPr lang="tr-TR" altLang="tr-TR" dirty="0" smtClean="0"/>
          </a:p>
        </p:txBody>
      </p:sp>
    </p:spTree>
    <p:extLst>
      <p:ext uri="{BB962C8B-B14F-4D97-AF65-F5344CB8AC3E}">
        <p14:creationId xmlns:p14="http://schemas.microsoft.com/office/powerpoint/2010/main" val="3416780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Nerelerde Kullanılır?</a:t>
            </a:r>
            <a:endParaRPr lang="tr-TR" dirty="0"/>
          </a:p>
        </p:txBody>
      </p:sp>
      <p:sp>
        <p:nvSpPr>
          <p:cNvPr id="3" name="İçerik Yer Tutucusu 2"/>
          <p:cNvSpPr>
            <a:spLocks noGrp="1"/>
          </p:cNvSpPr>
          <p:nvPr>
            <p:ph idx="1"/>
          </p:nvPr>
        </p:nvSpPr>
        <p:spPr>
          <a:xfrm>
            <a:off x="457200" y="1600200"/>
            <a:ext cx="4446396" cy="4781127"/>
          </a:xfrm>
        </p:spPr>
        <p:txBody>
          <a:bodyPr>
            <a:normAutofit/>
          </a:bodyPr>
          <a:lstStyle/>
          <a:p>
            <a:r>
              <a:rPr lang="tr-TR" sz="2400" smtClean="0"/>
              <a:t>Medikal uygulamalar</a:t>
            </a:r>
            <a:endParaRPr lang="en-US" sz="2400" smtClean="0"/>
          </a:p>
          <a:p>
            <a:pPr lvl="1"/>
            <a:r>
              <a:rPr lang="en-US" sz="2000" smtClean="0"/>
              <a:t>Anatomik yapı görselleme</a:t>
            </a:r>
          </a:p>
          <a:p>
            <a:pPr lvl="1"/>
            <a:r>
              <a:rPr lang="en-US" sz="2000" smtClean="0"/>
              <a:t>Organ aktivitesi görselleme</a:t>
            </a:r>
          </a:p>
          <a:p>
            <a:pPr lvl="1"/>
            <a:r>
              <a:rPr lang="en-US" sz="2000" smtClean="0"/>
              <a:t>Cerrahi simülasyonlar</a:t>
            </a:r>
            <a:endParaRPr lang="tr-TR" sz="2000" dirty="0" smtClean="0"/>
          </a:p>
          <a:p>
            <a:endParaRPr lang="tr-TR" sz="2400" dirty="0" smtClean="0"/>
          </a:p>
          <a:p>
            <a:endParaRPr lang="tr-TR" sz="2400" dirty="0"/>
          </a:p>
        </p:txBody>
      </p:sp>
      <p:pic>
        <p:nvPicPr>
          <p:cNvPr id="7" name="Picture 8" descr="kniss_mhc_bone.jpg                                             00026EE4Macintosh HD                   BA80D5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596" y="1406159"/>
            <a:ext cx="2050037" cy="223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374" y="4345224"/>
            <a:ext cx="3086057"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sim 3"/>
          <p:cNvPicPr>
            <a:picLocks noChangeAspect="1"/>
          </p:cNvPicPr>
          <p:nvPr/>
        </p:nvPicPr>
        <p:blipFill>
          <a:blip r:embed="rId5"/>
          <a:stretch>
            <a:fillRect/>
          </a:stretch>
        </p:blipFill>
        <p:spPr>
          <a:xfrm>
            <a:off x="1209978" y="4329480"/>
            <a:ext cx="3293304" cy="2009551"/>
          </a:xfrm>
          <a:prstGeom prst="rect">
            <a:avLst/>
          </a:prstGeom>
        </p:spPr>
      </p:pic>
    </p:spTree>
    <p:extLst>
      <p:ext uri="{BB962C8B-B14F-4D97-AF65-F5344CB8AC3E}">
        <p14:creationId xmlns:p14="http://schemas.microsoft.com/office/powerpoint/2010/main" val="33763639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Nerelerde Kullanılır?</a:t>
            </a:r>
          </a:p>
        </p:txBody>
      </p:sp>
      <p:sp>
        <p:nvSpPr>
          <p:cNvPr id="3" name="İçerik Yer Tutucusu 2"/>
          <p:cNvSpPr>
            <a:spLocks noGrp="1"/>
          </p:cNvSpPr>
          <p:nvPr>
            <p:ph idx="1"/>
          </p:nvPr>
        </p:nvSpPr>
        <p:spPr>
          <a:xfrm>
            <a:off x="457200" y="1600200"/>
            <a:ext cx="4402832" cy="4525963"/>
          </a:xfrm>
        </p:spPr>
        <p:txBody>
          <a:bodyPr/>
          <a:lstStyle/>
          <a:p>
            <a:r>
              <a:rPr lang="tr-TR" sz="2800" dirty="0" smtClean="0"/>
              <a:t>Sanal veya arttırılmış gerçeklik ortamları</a:t>
            </a:r>
          </a:p>
          <a:p>
            <a:r>
              <a:rPr lang="tr-TR" sz="2800" dirty="0" smtClean="0"/>
              <a:t>Eğitim ve öğretim simülasyon </a:t>
            </a:r>
            <a:r>
              <a:rPr lang="tr-TR" sz="2800" dirty="0"/>
              <a:t>ortamları</a:t>
            </a:r>
          </a:p>
          <a:p>
            <a:endParaRPr lang="tr-TR" dirty="0"/>
          </a:p>
        </p:txBody>
      </p:sp>
      <p:sp>
        <p:nvSpPr>
          <p:cNvPr id="4" name="AutoShape 7" descr="Virtual Reality – It's More Than Just Games - Panda Security"/>
          <p:cNvSpPr>
            <a:spLocks noChangeAspect="1" noChangeArrowheads="1"/>
          </p:cNvSpPr>
          <p:nvPr/>
        </p:nvSpPr>
        <p:spPr bwMode="auto">
          <a:xfrm>
            <a:off x="155575" y="-838200"/>
            <a:ext cx="2333625" cy="17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2354264"/>
            <a:ext cx="2505117" cy="187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10" descr="Augmented Reality in Marketing: 8 Current Examples - DMEXCO"/>
          <p:cNvSpPr>
            <a:spLocks noChangeAspect="1" noChangeArrowheads="1"/>
          </p:cNvSpPr>
          <p:nvPr/>
        </p:nvSpPr>
        <p:spPr bwMode="auto">
          <a:xfrm>
            <a:off x="155575" y="-814388"/>
            <a:ext cx="2686050" cy="1704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6" name="AutoShape 12" descr="Augmented Reality in Marketing: 8 Current Examples - DMEXCO"/>
          <p:cNvSpPr>
            <a:spLocks noChangeAspect="1" noChangeArrowheads="1"/>
          </p:cNvSpPr>
          <p:nvPr/>
        </p:nvSpPr>
        <p:spPr bwMode="auto">
          <a:xfrm>
            <a:off x="307975" y="-661988"/>
            <a:ext cx="2686050" cy="1704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206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631" y="1439072"/>
            <a:ext cx="2232279" cy="1416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15" descr="What is a graphical user interface? | IT PRO"/>
          <p:cNvSpPr>
            <a:spLocks noChangeAspect="1" noChangeArrowheads="1"/>
          </p:cNvSpPr>
          <p:nvPr/>
        </p:nvSpPr>
        <p:spPr bwMode="auto">
          <a:xfrm>
            <a:off x="155575" y="-784225"/>
            <a:ext cx="2809875" cy="1638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8" name="AutoShape 20" descr="45 Amazing Examples of Fractal Art | Fractal art, Fractals, Fractal design"/>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9" name="AutoShape 22" descr="45 Amazing Examples of Fractal Art | Fractal art, Fractals, Fractal design"/>
          <p:cNvSpPr>
            <a:spLocks noChangeAspect="1" noChangeArrowheads="1"/>
          </p:cNvSpPr>
          <p:nvPr/>
        </p:nvSpPr>
        <p:spPr bwMode="auto">
          <a:xfrm>
            <a:off x="307975" y="-6699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2074"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686" y="4928103"/>
            <a:ext cx="2257894" cy="150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03" y="3789803"/>
            <a:ext cx="2591143" cy="1727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Resim 9"/>
          <p:cNvPicPr>
            <a:picLocks noChangeAspect="1"/>
          </p:cNvPicPr>
          <p:nvPr/>
        </p:nvPicPr>
        <p:blipFill>
          <a:blip r:embed="rId6"/>
          <a:stretch>
            <a:fillRect/>
          </a:stretch>
        </p:blipFill>
        <p:spPr>
          <a:xfrm>
            <a:off x="5713303" y="4437404"/>
            <a:ext cx="1839447" cy="2159655"/>
          </a:xfrm>
          <a:prstGeom prst="rect">
            <a:avLst/>
          </a:prstGeom>
        </p:spPr>
      </p:pic>
    </p:spTree>
    <p:extLst>
      <p:ext uri="{BB962C8B-B14F-4D97-AF65-F5344CB8AC3E}">
        <p14:creationId xmlns:p14="http://schemas.microsoft.com/office/powerpoint/2010/main" val="1925620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Nerelerde Kullanılır?</a:t>
            </a:r>
          </a:p>
        </p:txBody>
      </p:sp>
      <p:sp>
        <p:nvSpPr>
          <p:cNvPr id="3" name="İçerik Yer Tutucusu 2"/>
          <p:cNvSpPr>
            <a:spLocks noGrp="1"/>
          </p:cNvSpPr>
          <p:nvPr>
            <p:ph idx="1"/>
          </p:nvPr>
        </p:nvSpPr>
        <p:spPr/>
        <p:txBody>
          <a:bodyPr/>
          <a:lstStyle/>
          <a:p>
            <a:r>
              <a:rPr lang="en-US" sz="2800"/>
              <a:t>Bilimsel v</a:t>
            </a:r>
            <a:r>
              <a:rPr lang="tr-TR" sz="2800"/>
              <a:t>eri görselleme</a:t>
            </a:r>
          </a:p>
          <a:p>
            <a:r>
              <a:rPr lang="tr-TR" sz="2800" smtClean="0"/>
              <a:t>Grafik </a:t>
            </a:r>
            <a:r>
              <a:rPr lang="tr-TR" sz="2800" dirty="0"/>
              <a:t>ara </a:t>
            </a:r>
            <a:r>
              <a:rPr lang="tr-TR" sz="2800" dirty="0" smtClean="0"/>
              <a:t>yüzleri</a:t>
            </a:r>
          </a:p>
          <a:p>
            <a:r>
              <a:rPr lang="tr-TR" sz="2800" dirty="0" smtClean="0"/>
              <a:t>Bilgisayar sanatları</a:t>
            </a:r>
            <a:endParaRPr lang="tr-TR" sz="2800" dirty="0"/>
          </a:p>
          <a:p>
            <a:endParaRPr lang="tr-TR" dirty="0"/>
          </a:p>
        </p:txBody>
      </p:sp>
      <p:sp>
        <p:nvSpPr>
          <p:cNvPr id="4" name="AutoShape 7" descr="Virtual Reality – It's More Than Just Games - Panda Security"/>
          <p:cNvSpPr>
            <a:spLocks noChangeAspect="1" noChangeArrowheads="1"/>
          </p:cNvSpPr>
          <p:nvPr/>
        </p:nvSpPr>
        <p:spPr bwMode="auto">
          <a:xfrm>
            <a:off x="155575" y="-838200"/>
            <a:ext cx="2333625" cy="17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5" name="AutoShape 10" descr="Augmented Reality in Marketing: 8 Current Examples - DMEXCO"/>
          <p:cNvSpPr>
            <a:spLocks noChangeAspect="1" noChangeArrowheads="1"/>
          </p:cNvSpPr>
          <p:nvPr/>
        </p:nvSpPr>
        <p:spPr bwMode="auto">
          <a:xfrm>
            <a:off x="155575" y="-814388"/>
            <a:ext cx="2686050" cy="1704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6" name="AutoShape 12" descr="Augmented Reality in Marketing: 8 Current Examples - DMEXCO"/>
          <p:cNvSpPr>
            <a:spLocks noChangeAspect="1" noChangeArrowheads="1"/>
          </p:cNvSpPr>
          <p:nvPr/>
        </p:nvSpPr>
        <p:spPr bwMode="auto">
          <a:xfrm>
            <a:off x="307975" y="-661988"/>
            <a:ext cx="2686050" cy="1704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7" name="AutoShape 15" descr="What is a graphical user interface? | IT PRO"/>
          <p:cNvSpPr>
            <a:spLocks noChangeAspect="1" noChangeArrowheads="1"/>
          </p:cNvSpPr>
          <p:nvPr/>
        </p:nvSpPr>
        <p:spPr bwMode="auto">
          <a:xfrm>
            <a:off x="155575" y="-784225"/>
            <a:ext cx="2809875" cy="1638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8" name="AutoShape 20" descr="45 Amazing Examples of Fractal Art | Fractal art, Fractals, Fractal design"/>
          <p:cNvSpPr>
            <a:spLocks noChangeAspect="1" noChangeArrowheads="1"/>
          </p:cNvSpPr>
          <p:nvPr/>
        </p:nvSpPr>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9" name="AutoShape 22" descr="45 Amazing Examples of Fractal Art | Fractal art, Fractals, Fractal design"/>
          <p:cNvSpPr>
            <a:spLocks noChangeAspect="1" noChangeArrowheads="1"/>
          </p:cNvSpPr>
          <p:nvPr/>
        </p:nvSpPr>
        <p:spPr bwMode="auto">
          <a:xfrm>
            <a:off x="307975" y="-6699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2064"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201" y="2360533"/>
            <a:ext cx="2592288" cy="150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1"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449" y="4909497"/>
            <a:ext cx="1633151" cy="163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6779" y="1226579"/>
            <a:ext cx="1845178" cy="1729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89109" y="3170133"/>
            <a:ext cx="2076100" cy="1609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Resim 17"/>
          <p:cNvPicPr>
            <a:picLocks noChangeAspect="1"/>
          </p:cNvPicPr>
          <p:nvPr/>
        </p:nvPicPr>
        <p:blipFill>
          <a:blip r:embed="rId6"/>
          <a:stretch>
            <a:fillRect/>
          </a:stretch>
        </p:blipFill>
        <p:spPr>
          <a:xfrm>
            <a:off x="457200" y="4261218"/>
            <a:ext cx="1454749" cy="1638254"/>
          </a:xfrm>
          <a:prstGeom prst="rect">
            <a:avLst/>
          </a:prstGeom>
        </p:spPr>
      </p:pic>
      <p:pic>
        <p:nvPicPr>
          <p:cNvPr id="1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2775" y="5087294"/>
            <a:ext cx="2147978" cy="1277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83220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CF23225FB27C46A346CBE3F7587AE7" ma:contentTypeVersion="0" ma:contentTypeDescription="Create a new document." ma:contentTypeScope="" ma:versionID="7c56c4f1c3ead65a1965c781c58c5a27">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13C115-7B45-42D7-841F-069C08388E13}"/>
</file>

<file path=customXml/itemProps2.xml><?xml version="1.0" encoding="utf-8"?>
<ds:datastoreItem xmlns:ds="http://schemas.openxmlformats.org/officeDocument/2006/customXml" ds:itemID="{E460CCE1-A470-40E2-A29D-CAAE959A4F4B}"/>
</file>

<file path=customXml/itemProps3.xml><?xml version="1.0" encoding="utf-8"?>
<ds:datastoreItem xmlns:ds="http://schemas.openxmlformats.org/officeDocument/2006/customXml" ds:itemID="{160A01F2-65E8-4BD8-A78A-E6B9A679630F}"/>
</file>

<file path=docProps/app.xml><?xml version="1.0" encoding="utf-8"?>
<Properties xmlns="http://schemas.openxmlformats.org/officeDocument/2006/extended-properties" xmlns:vt="http://schemas.openxmlformats.org/officeDocument/2006/docPropsVTypes">
  <TotalTime>9975</TotalTime>
  <Words>3292</Words>
  <Application>Microsoft Office PowerPoint</Application>
  <PresentationFormat>Ekran Gösterisi (4:3)</PresentationFormat>
  <Paragraphs>567</Paragraphs>
  <Slides>66</Slides>
  <Notes>29</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66</vt:i4>
      </vt:variant>
    </vt:vector>
  </HeadingPairs>
  <TitlesOfParts>
    <vt:vector size="69" baseType="lpstr">
      <vt:lpstr>Arial</vt:lpstr>
      <vt:lpstr>Calibri</vt:lpstr>
      <vt:lpstr>Ofis Teması</vt:lpstr>
      <vt:lpstr>BMB 3022 BİLGİSAYAR GRAFİKLERİ</vt:lpstr>
      <vt:lpstr>Bilgisayar Grafikleri Nedir?</vt:lpstr>
      <vt:lpstr>Bilgisayar Grafiklerinin Problemi</vt:lpstr>
      <vt:lpstr>Bilgisayar Grafiklerinin Problemi</vt:lpstr>
      <vt:lpstr>Nerelerde Kullanılır?</vt:lpstr>
      <vt:lpstr>Nerelerde Kullanılır?</vt:lpstr>
      <vt:lpstr>Nerelerde Kullanılır?</vt:lpstr>
      <vt:lpstr>Nerelerde Kullanılır?</vt:lpstr>
      <vt:lpstr>Nerelerde Kullanılır?</vt:lpstr>
      <vt:lpstr>Nihai Hedef Nedir?</vt:lpstr>
      <vt:lpstr>Gereksinimler</vt:lpstr>
      <vt:lpstr>Kaynaklar</vt:lpstr>
      <vt:lpstr>Ek Kaynaklar</vt:lpstr>
      <vt:lpstr>İçerik I</vt:lpstr>
      <vt:lpstr>İçerik II</vt:lpstr>
      <vt:lpstr>Notlandırma</vt:lpstr>
      <vt:lpstr>İşbirliği Kuralları</vt:lpstr>
      <vt:lpstr>Grafik Uygulamaları ile İlgili  Bazı Süreçler</vt:lpstr>
      <vt:lpstr>Görüntü İşleme</vt:lpstr>
      <vt:lpstr>Modelleme</vt:lpstr>
      <vt:lpstr>Görselleştirme (Rendering)</vt:lpstr>
      <vt:lpstr>Animasyon (Animation)</vt:lpstr>
      <vt:lpstr>Grafik Donanımı</vt:lpstr>
      <vt:lpstr>Katot Işın Tüpü Ekranlar (Cathode Ray Tube- CRT)</vt:lpstr>
      <vt:lpstr>Fosfor Kaplı Ekran</vt:lpstr>
      <vt:lpstr>Hat Tarama (Raster Scan)</vt:lpstr>
      <vt:lpstr>Geçmeli Tarama (Interlacing)</vt:lpstr>
      <vt:lpstr>CRT ile Renkli Görüntü</vt:lpstr>
      <vt:lpstr>Sıvı Kristal Ekranlar (Liquid Crystal Display - LCD)</vt:lpstr>
      <vt:lpstr>Işık Yayan Diyot Ekranlar (Light Emitting Diode- LED)</vt:lpstr>
      <vt:lpstr>Plazma Panel ve İnce Film Ekranlar</vt:lpstr>
      <vt:lpstr>Grafik Donanımı</vt:lpstr>
      <vt:lpstr>Grafik Donanımı</vt:lpstr>
      <vt:lpstr>Tarama Grafik Sistemi Mimarisi I</vt:lpstr>
      <vt:lpstr>Tarama Grafik Sistemi Mimarisi II</vt:lpstr>
      <vt:lpstr>Temel Video Kontrol Biriminin Yenileme İşlemleri</vt:lpstr>
      <vt:lpstr>Bilgisayar ve Ekran Kartı İletişimi Blok Diyagramı</vt:lpstr>
      <vt:lpstr>Grafik Yazılımı</vt:lpstr>
      <vt:lpstr>Grafik Gereksinimleri</vt:lpstr>
      <vt:lpstr>Grafik Yazılım Standartları</vt:lpstr>
      <vt:lpstr>Genelleştirilmiş Grafik Akışı</vt:lpstr>
      <vt:lpstr>Genelleştirilmiş Grafik Akışı: Adımlar</vt:lpstr>
      <vt:lpstr>OpenGL</vt:lpstr>
      <vt:lpstr>OpenGL (Devam)</vt:lpstr>
      <vt:lpstr>OpenGL Versiyon 4.6 Çalışma Hattı</vt:lpstr>
      <vt:lpstr>OpenGL</vt:lpstr>
      <vt:lpstr>OpenGL ve Yardımcı Arayüzler</vt:lpstr>
      <vt:lpstr>Learn OpenGL Örnekleri Derleme</vt:lpstr>
      <vt:lpstr>Learn OpenGL Örnekleri Derleme</vt:lpstr>
      <vt:lpstr>Learn OpenGL Örnekleri Derleme</vt:lpstr>
      <vt:lpstr>Learn OpenGL Örnekleri Derleme</vt:lpstr>
      <vt:lpstr>Learn OpenGL Örnekleri Derleme</vt:lpstr>
      <vt:lpstr>Learn OpenGL Örnekleri Derleme</vt:lpstr>
      <vt:lpstr>Learn OpenGL Örnekleri Derleme</vt:lpstr>
      <vt:lpstr>Learn OpenGL Örnekleri Derleme</vt:lpstr>
      <vt:lpstr>Learn OpenGL Örnekleri Derleme</vt:lpstr>
      <vt:lpstr>Windows GLFW Kurulumu: Yol 1</vt:lpstr>
      <vt:lpstr>Windows GLFW Kurulumu: Yol 2</vt:lpstr>
      <vt:lpstr>Windows GLAD Kurulumu</vt:lpstr>
      <vt:lpstr>Windows GLEW Kurulumu</vt:lpstr>
      <vt:lpstr>Windows GLUT Kurulumu: Yol 1</vt:lpstr>
      <vt:lpstr>Windows GLUT Kurulumu: Yol 2</vt:lpstr>
      <vt:lpstr>Linux GLUT Kurulumu</vt:lpstr>
      <vt:lpstr>OpenGL Konfigürasyonu Daha Fazla Bilgi için</vt:lpstr>
      <vt:lpstr>GL Kütüphaneleri Kurulumu</vt:lpstr>
      <vt:lpstr>Ön Çalışma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BMB 3013 BİLGİSAYAR GRAFİKLERİ</dc:title>
  <dc:creator>cnr</dc:creator>
  <cp:lastModifiedBy>Ceydanur Öztürk</cp:lastModifiedBy>
  <cp:revision>298</cp:revision>
  <dcterms:created xsi:type="dcterms:W3CDTF">2019-09-26T14:57:15Z</dcterms:created>
  <dcterms:modified xsi:type="dcterms:W3CDTF">2024-02-26T06:42:49Z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0x01010003CF23225FB27C46A346CBE3F7587AE7</vt:lpwstr>
  </property>
</Properties>
</file>